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%20161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%20161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orska.j\Documents\alternatives%20team\bioavailability\pilot%202014\Kasia%201\Tier%201\Kasia_Pilotskin%20tier%201_adding%20new%20method%20final2%20161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faceleaveonwhiteninglotionexp1b!$BB$1</c:f>
              <c:strCache>
                <c:ptCount val="1"/>
                <c:pt idx="0">
                  <c:v>% DA (OLD)</c:v>
                </c:pt>
              </c:strCache>
            </c:strRef>
          </c:tx>
          <c:spPr>
            <a:ln w="28575">
              <a:noFill/>
            </a:ln>
          </c:spPr>
          <c:xVal>
            <c:numRef>
              <c:f>faceleaveonwhiteninglotionexp1b!$AY$2:$AY$259</c:f>
              <c:numCache>
                <c:formatCode>General</c:formatCode>
                <c:ptCount val="258"/>
                <c:pt idx="0">
                  <c:v>216.03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6">
                  <c:v>162.22999999999999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2">
                  <c:v>171.23999999999998</c:v>
                </c:pt>
                <c:pt idx="33" formatCode="0.0">
                  <c:v>240.431995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40" formatCode="0.0">
                  <c:v>217.22399499999995</c:v>
                </c:pt>
                <c:pt idx="45">
                  <c:v>296.37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3">
                  <c:v>292.10000000000002</c:v>
                </c:pt>
                <c:pt idx="54" formatCode="#,##0">
                  <c:v>209.25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7">
                  <c:v>301.5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faceleaveonwhiteninglotionexp1b!$BB$2:$BB$259</c:f>
              <c:numCache>
                <c:formatCode>General</c:formatCode>
                <c:ptCount val="25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faceleaveonwhiteninglotionexp1b!$BC$1</c:f>
              <c:strCache>
                <c:ptCount val="1"/>
                <c:pt idx="0">
                  <c:v>total % abs (NEW)</c:v>
                </c:pt>
              </c:strCache>
            </c:strRef>
          </c:tx>
          <c:spPr>
            <a:ln w="28575">
              <a:noFill/>
            </a:ln>
          </c:spPr>
          <c:xVal>
            <c:numRef>
              <c:f>faceleaveonwhiteninglotionexp1b!$AY$2:$AY$259</c:f>
              <c:numCache>
                <c:formatCode>General</c:formatCode>
                <c:ptCount val="258"/>
                <c:pt idx="0">
                  <c:v>216.03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6">
                  <c:v>162.22999999999999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2">
                  <c:v>171.23999999999998</c:v>
                </c:pt>
                <c:pt idx="33" formatCode="0.0">
                  <c:v>240.431995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40" formatCode="0.0">
                  <c:v>217.22399499999995</c:v>
                </c:pt>
                <c:pt idx="45">
                  <c:v>296.37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3">
                  <c:v>292.10000000000002</c:v>
                </c:pt>
                <c:pt idx="54" formatCode="#,##0">
                  <c:v>209.25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7">
                  <c:v>301.5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faceleaveonwhiteninglotionexp1b!$BC$2:$BC$259</c:f>
              <c:numCache>
                <c:formatCode>General</c:formatCode>
                <c:ptCount val="258"/>
                <c:pt idx="0">
                  <c:v>14.513500000000002</c:v>
                </c:pt>
                <c:pt idx="2">
                  <c:v>3.8420889999999999E-3</c:v>
                </c:pt>
                <c:pt idx="3">
                  <c:v>38.67</c:v>
                </c:pt>
                <c:pt idx="4">
                  <c:v>8.1254000000000395E-3</c:v>
                </c:pt>
                <c:pt idx="5">
                  <c:v>78</c:v>
                </c:pt>
                <c:pt idx="6">
                  <c:v>34.75518000000001</c:v>
                </c:pt>
                <c:pt idx="7">
                  <c:v>5.0759600000000002</c:v>
                </c:pt>
                <c:pt idx="10">
                  <c:v>6.0589700000000038E-3</c:v>
                </c:pt>
                <c:pt idx="11">
                  <c:v>5.7699199999999999E-2</c:v>
                </c:pt>
                <c:pt idx="13">
                  <c:v>12.474400000000006</c:v>
                </c:pt>
                <c:pt idx="14">
                  <c:v>22.531599999999987</c:v>
                </c:pt>
                <c:pt idx="16">
                  <c:v>3.0402</c:v>
                </c:pt>
                <c:pt idx="18">
                  <c:v>1.8189600000000021E-2</c:v>
                </c:pt>
                <c:pt idx="19">
                  <c:v>6.2551000000000005</c:v>
                </c:pt>
                <c:pt idx="20">
                  <c:v>3.5792200000000086E-4</c:v>
                </c:pt>
                <c:pt idx="23">
                  <c:v>11.108879999999999</c:v>
                </c:pt>
                <c:pt idx="24">
                  <c:v>13.55340000000003</c:v>
                </c:pt>
                <c:pt idx="25">
                  <c:v>0.23100400000000001</c:v>
                </c:pt>
                <c:pt idx="26">
                  <c:v>1.278</c:v>
                </c:pt>
                <c:pt idx="27">
                  <c:v>20.232699999999923</c:v>
                </c:pt>
                <c:pt idx="28">
                  <c:v>4.9112000000000124</c:v>
                </c:pt>
                <c:pt idx="29">
                  <c:v>4.0994000000000093E-2</c:v>
                </c:pt>
                <c:pt idx="32">
                  <c:v>74.600000000000009</c:v>
                </c:pt>
                <c:pt idx="33">
                  <c:v>3.7441000000000171E-3</c:v>
                </c:pt>
                <c:pt idx="35">
                  <c:v>0.10140300000000002</c:v>
                </c:pt>
                <c:pt idx="36">
                  <c:v>1.611855000000004E-2</c:v>
                </c:pt>
                <c:pt idx="37">
                  <c:v>0.21119499999999999</c:v>
                </c:pt>
                <c:pt idx="38">
                  <c:v>15.2256</c:v>
                </c:pt>
                <c:pt idx="40">
                  <c:v>39.89</c:v>
                </c:pt>
                <c:pt idx="45">
                  <c:v>2.9060000000000108E-6</c:v>
                </c:pt>
                <c:pt idx="47">
                  <c:v>5.3033499999999991</c:v>
                </c:pt>
                <c:pt idx="48">
                  <c:v>4.4278999999999975</c:v>
                </c:pt>
                <c:pt idx="49">
                  <c:v>7.1319000000000008</c:v>
                </c:pt>
                <c:pt idx="50">
                  <c:v>69.149999999999991</c:v>
                </c:pt>
                <c:pt idx="53">
                  <c:v>66.169999999999987</c:v>
                </c:pt>
                <c:pt idx="54">
                  <c:v>35.090000000000003</c:v>
                </c:pt>
                <c:pt idx="57">
                  <c:v>5.5137</c:v>
                </c:pt>
                <c:pt idx="58">
                  <c:v>52.740000000000009</c:v>
                </c:pt>
                <c:pt idx="59">
                  <c:v>66.510000000000005</c:v>
                </c:pt>
                <c:pt idx="60">
                  <c:v>76.22</c:v>
                </c:pt>
                <c:pt idx="61">
                  <c:v>10.375100000000026</c:v>
                </c:pt>
                <c:pt idx="64">
                  <c:v>48.809999999999995</c:v>
                </c:pt>
                <c:pt idx="65">
                  <c:v>6.9190000000000343E-4</c:v>
                </c:pt>
                <c:pt idx="68">
                  <c:v>26.369999999999987</c:v>
                </c:pt>
                <c:pt idx="69">
                  <c:v>0.19954000000000041</c:v>
                </c:pt>
                <c:pt idx="70">
                  <c:v>0.19954000000000041</c:v>
                </c:pt>
                <c:pt idx="71">
                  <c:v>59.300000000000004</c:v>
                </c:pt>
                <c:pt idx="72">
                  <c:v>7.6154499999999965</c:v>
                </c:pt>
                <c:pt idx="74">
                  <c:v>4.0566000000000116E-2</c:v>
                </c:pt>
                <c:pt idx="75">
                  <c:v>7.9990000000000172E-2</c:v>
                </c:pt>
                <c:pt idx="76">
                  <c:v>3.8263999999999987</c:v>
                </c:pt>
                <c:pt idx="77">
                  <c:v>8.3310000000000023E-2</c:v>
                </c:pt>
                <c:pt idx="78">
                  <c:v>12.528199999999998</c:v>
                </c:pt>
                <c:pt idx="83">
                  <c:v>2.8411999999999997</c:v>
                </c:pt>
                <c:pt idx="84">
                  <c:v>0.19194500000000059</c:v>
                </c:pt>
                <c:pt idx="85">
                  <c:v>4.9330500000000024</c:v>
                </c:pt>
                <c:pt idx="87">
                  <c:v>45.790000000000013</c:v>
                </c:pt>
                <c:pt idx="94">
                  <c:v>34.86</c:v>
                </c:pt>
                <c:pt idx="95">
                  <c:v>98.22</c:v>
                </c:pt>
                <c:pt idx="96">
                  <c:v>5.6607999999999965</c:v>
                </c:pt>
                <c:pt idx="97">
                  <c:v>40.260000000000012</c:v>
                </c:pt>
                <c:pt idx="98">
                  <c:v>4.8889999999999985</c:v>
                </c:pt>
                <c:pt idx="100">
                  <c:v>6.4160000000000134E-2</c:v>
                </c:pt>
                <c:pt idx="101">
                  <c:v>1.3384660000000023E-3</c:v>
                </c:pt>
                <c:pt idx="102">
                  <c:v>74.639999999999986</c:v>
                </c:pt>
                <c:pt idx="103">
                  <c:v>54</c:v>
                </c:pt>
                <c:pt idx="106">
                  <c:v>12.10256</c:v>
                </c:pt>
                <c:pt idx="107">
                  <c:v>0.19343500000000044</c:v>
                </c:pt>
                <c:pt idx="108">
                  <c:v>50.36</c:v>
                </c:pt>
                <c:pt idx="109">
                  <c:v>2.3984200000000018E-3</c:v>
                </c:pt>
                <c:pt idx="110">
                  <c:v>4.086060000000017E-2</c:v>
                </c:pt>
                <c:pt idx="111">
                  <c:v>22.688179999999946</c:v>
                </c:pt>
                <c:pt idx="112">
                  <c:v>5.2962100000000123E-2</c:v>
                </c:pt>
                <c:pt idx="113">
                  <c:v>2.2031800000000146E-2</c:v>
                </c:pt>
                <c:pt idx="114">
                  <c:v>46.77</c:v>
                </c:pt>
                <c:pt idx="115">
                  <c:v>0.47055100000000005</c:v>
                </c:pt>
                <c:pt idx="116">
                  <c:v>5.1368999999999989</c:v>
                </c:pt>
              </c:numCache>
            </c:numRef>
          </c:yVal>
        </c:ser>
        <c:axId val="96262784"/>
        <c:axId val="96405376"/>
      </c:scatterChart>
      <c:valAx>
        <c:axId val="96262784"/>
        <c:scaling>
          <c:orientation val="minMax"/>
          <c:min val="100"/>
        </c:scaling>
        <c:axPos val="b"/>
        <c:numFmt formatCode="General" sourceLinked="1"/>
        <c:tickLblPos val="nextTo"/>
        <c:crossAx val="96405376"/>
        <c:crosses val="autoZero"/>
        <c:crossBetween val="midCat"/>
      </c:valAx>
      <c:valAx>
        <c:axId val="9640537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262784"/>
        <c:crosses val="autoZero"/>
        <c:crossBetween val="midCat"/>
        <c:majorUnit val="2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' facial_cleanser_rinse_off exp2'!$BN$1</c:f>
              <c:strCache>
                <c:ptCount val="1"/>
                <c:pt idx="0">
                  <c:v>%DA</c:v>
                </c:pt>
              </c:strCache>
            </c:strRef>
          </c:tx>
          <c:spPr>
            <a:ln w="28575">
              <a:noFill/>
            </a:ln>
          </c:spPr>
          <c:xVal>
            <c:numRef>
              <c:f>' facial_cleanser_rinse_off exp2'!$BK$2:$BK$257</c:f>
              <c:numCache>
                <c:formatCode>General</c:formatCode>
                <c:ptCount val="256"/>
                <c:pt idx="0">
                  <c:v>216.03</c:v>
                </c:pt>
                <c:pt idx="1">
                  <c:v>166.13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8">
                  <c:v>224.26</c:v>
                </c:pt>
                <c:pt idx="9">
                  <c:v>286.45999999999964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2" formatCode="0.0">
                  <c:v>108.143998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5">
                  <c:v>328.46</c:v>
                </c:pt>
                <c:pt idx="16">
                  <c:v>162.22999999999999</c:v>
                </c:pt>
                <c:pt idx="17">
                  <c:v>354.51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1" formatCode="0.0">
                  <c:v>152.15</c:v>
                </c:pt>
                <c:pt idx="22" formatCode="0.0">
                  <c:v>212.20099499999998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0">
                  <c:v>274.27999999999969</c:v>
                </c:pt>
                <c:pt idx="31">
                  <c:v>214.22</c:v>
                </c:pt>
                <c:pt idx="32">
                  <c:v>171.23999999999998</c:v>
                </c:pt>
                <c:pt idx="33" formatCode="0.0">
                  <c:v>240.431995</c:v>
                </c:pt>
                <c:pt idx="34">
                  <c:v>148.16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39">
                  <c:v>329.47999999999917</c:v>
                </c:pt>
                <c:pt idx="40" formatCode="0.0">
                  <c:v>217.22399499999995</c:v>
                </c:pt>
                <c:pt idx="41" formatCode="0.0">
                  <c:v>206.28499499999998</c:v>
                </c:pt>
                <c:pt idx="42">
                  <c:v>239.32000000000042</c:v>
                </c:pt>
                <c:pt idx="43">
                  <c:v>386.38</c:v>
                </c:pt>
                <c:pt idx="44">
                  <c:v>398.61</c:v>
                </c:pt>
                <c:pt idx="45">
                  <c:v>296.37</c:v>
                </c:pt>
                <c:pt idx="46">
                  <c:v>112.13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1">
                  <c:v>289.54000000000002</c:v>
                </c:pt>
                <c:pt idx="52">
                  <c:v>329.44</c:v>
                </c:pt>
                <c:pt idx="53">
                  <c:v>292.10000000000002</c:v>
                </c:pt>
                <c:pt idx="54" formatCode="#,##0">
                  <c:v>209.25</c:v>
                </c:pt>
                <c:pt idx="55">
                  <c:v>210.20999999999998</c:v>
                </c:pt>
                <c:pt idx="56">
                  <c:v>304.41000000000003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2">
                  <c:v>254.23999999999998</c:v>
                </c:pt>
                <c:pt idx="63">
                  <c:v>164.20999999999998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6">
                  <c:v>210.20999999999998</c:v>
                </c:pt>
                <c:pt idx="67" formatCode="0.0">
                  <c:v>270.23999300000003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3">
                  <c:v>189.17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79">
                  <c:v>273.45999999999964</c:v>
                </c:pt>
                <c:pt idx="80">
                  <c:v>122.55</c:v>
                </c:pt>
                <c:pt idx="81" formatCode="0.0">
                  <c:v>122.12299699999978</c:v>
                </c:pt>
                <c:pt idx="82">
                  <c:v>606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6">
                  <c:v>92.11999999999999</c:v>
                </c:pt>
                <c:pt idx="87">
                  <c:v>301.5</c:v>
                </c:pt>
                <c:pt idx="88">
                  <c:v>210.20999999999998</c:v>
                </c:pt>
                <c:pt idx="89">
                  <c:v>329.44</c:v>
                </c:pt>
                <c:pt idx="90">
                  <c:v>371.5</c:v>
                </c:pt>
                <c:pt idx="91">
                  <c:v>210.20999999999998</c:v>
                </c:pt>
                <c:pt idx="92">
                  <c:v>348.47999999999917</c:v>
                </c:pt>
                <c:pt idx="93">
                  <c:v>348.47999999999917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99">
                  <c:v>398.47999999999917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4">
                  <c:v>322.45999999999964</c:v>
                </c:pt>
                <c:pt idx="105">
                  <c:v>352.35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' facial_cleanser_rinse_off exp2'!$BN$2:$BN$257</c:f>
              <c:numCache>
                <c:formatCode>General</c:formatCode>
                <c:ptCount val="256"/>
                <c:pt idx="0">
                  <c:v>80</c:v>
                </c:pt>
                <c:pt idx="1">
                  <c:v>10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  <c:pt idx="5">
                  <c:v>80</c:v>
                </c:pt>
                <c:pt idx="6">
                  <c:v>100</c:v>
                </c:pt>
                <c:pt idx="7">
                  <c:v>80</c:v>
                </c:pt>
                <c:pt idx="8">
                  <c:v>100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100</c:v>
                </c:pt>
                <c:pt idx="14">
                  <c:v>100</c:v>
                </c:pt>
                <c:pt idx="15">
                  <c:v>80</c:v>
                </c:pt>
                <c:pt idx="16">
                  <c:v>100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10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100</c:v>
                </c:pt>
                <c:pt idx="26">
                  <c:v>80</c:v>
                </c:pt>
                <c:pt idx="27">
                  <c:v>100</c:v>
                </c:pt>
                <c:pt idx="28">
                  <c:v>80</c:v>
                </c:pt>
                <c:pt idx="29">
                  <c:v>80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</c:v>
                </c:pt>
                <c:pt idx="34">
                  <c:v>80</c:v>
                </c:pt>
                <c:pt idx="35">
                  <c:v>100</c:v>
                </c:pt>
                <c:pt idx="36">
                  <c:v>80</c:v>
                </c:pt>
                <c:pt idx="37">
                  <c:v>100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10</c:v>
                </c:pt>
                <c:pt idx="45">
                  <c:v>100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100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100</c:v>
                </c:pt>
                <c:pt idx="56">
                  <c:v>10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100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10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100</c:v>
                </c:pt>
                <c:pt idx="77">
                  <c:v>80</c:v>
                </c:pt>
                <c:pt idx="78">
                  <c:v>100</c:v>
                </c:pt>
                <c:pt idx="79">
                  <c:v>80</c:v>
                </c:pt>
                <c:pt idx="80">
                  <c:v>100</c:v>
                </c:pt>
                <c:pt idx="81">
                  <c:v>80</c:v>
                </c:pt>
                <c:pt idx="82">
                  <c:v>80</c:v>
                </c:pt>
                <c:pt idx="83">
                  <c:v>100</c:v>
                </c:pt>
                <c:pt idx="84">
                  <c:v>80</c:v>
                </c:pt>
                <c:pt idx="85">
                  <c:v>100</c:v>
                </c:pt>
                <c:pt idx="86">
                  <c:v>100</c:v>
                </c:pt>
                <c:pt idx="87">
                  <c:v>80</c:v>
                </c:pt>
                <c:pt idx="88">
                  <c:v>80</c:v>
                </c:pt>
                <c:pt idx="89">
                  <c:v>80</c:v>
                </c:pt>
                <c:pt idx="90">
                  <c:v>80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80</c:v>
                </c:pt>
                <c:pt idx="96">
                  <c:v>80</c:v>
                </c:pt>
                <c:pt idx="97">
                  <c:v>100</c:v>
                </c:pt>
                <c:pt idx="98">
                  <c:v>80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80</c:v>
                </c:pt>
                <c:pt idx="108">
                  <c:v>80</c:v>
                </c:pt>
                <c:pt idx="109">
                  <c:v>10</c:v>
                </c:pt>
                <c:pt idx="110">
                  <c:v>80</c:v>
                </c:pt>
                <c:pt idx="111">
                  <c:v>80</c:v>
                </c:pt>
                <c:pt idx="112">
                  <c:v>100</c:v>
                </c:pt>
                <c:pt idx="113">
                  <c:v>80</c:v>
                </c:pt>
                <c:pt idx="114">
                  <c:v>80</c:v>
                </c:pt>
                <c:pt idx="115">
                  <c:v>80</c:v>
                </c:pt>
                <c:pt idx="116">
                  <c:v>80</c:v>
                </c:pt>
              </c:numCache>
            </c:numRef>
          </c:yVal>
        </c:ser>
        <c:ser>
          <c:idx val="1"/>
          <c:order val="1"/>
          <c:tx>
            <c:strRef>
              <c:f>' facial_cleanser_rinse_off exp2'!$BO$1</c:f>
              <c:strCache>
                <c:ptCount val="1"/>
                <c:pt idx="0">
                  <c:v>total % abs</c:v>
                </c:pt>
              </c:strCache>
            </c:strRef>
          </c:tx>
          <c:spPr>
            <a:ln w="28575">
              <a:noFill/>
            </a:ln>
          </c:spPr>
          <c:xVal>
            <c:numRef>
              <c:f>' facial_cleanser_rinse_off exp2'!$BK$2:$BK$257</c:f>
              <c:numCache>
                <c:formatCode>General</c:formatCode>
                <c:ptCount val="256"/>
                <c:pt idx="0">
                  <c:v>216.03</c:v>
                </c:pt>
                <c:pt idx="1">
                  <c:v>166.13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8">
                  <c:v>224.26</c:v>
                </c:pt>
                <c:pt idx="9">
                  <c:v>286.45999999999964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2" formatCode="0.0">
                  <c:v>108.143998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5">
                  <c:v>328.46</c:v>
                </c:pt>
                <c:pt idx="16">
                  <c:v>162.22999999999999</c:v>
                </c:pt>
                <c:pt idx="17">
                  <c:v>354.51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1" formatCode="0.0">
                  <c:v>152.15</c:v>
                </c:pt>
                <c:pt idx="22" formatCode="0.0">
                  <c:v>212.20099499999998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0">
                  <c:v>274.27999999999969</c:v>
                </c:pt>
                <c:pt idx="31">
                  <c:v>214.22</c:v>
                </c:pt>
                <c:pt idx="32">
                  <c:v>171.23999999999998</c:v>
                </c:pt>
                <c:pt idx="33" formatCode="0.0">
                  <c:v>240.431995</c:v>
                </c:pt>
                <c:pt idx="34">
                  <c:v>148.16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39">
                  <c:v>329.47999999999917</c:v>
                </c:pt>
                <c:pt idx="40" formatCode="0.0">
                  <c:v>217.22399499999995</c:v>
                </c:pt>
                <c:pt idx="41" formatCode="0.0">
                  <c:v>206.28499499999998</c:v>
                </c:pt>
                <c:pt idx="42">
                  <c:v>239.32000000000042</c:v>
                </c:pt>
                <c:pt idx="43">
                  <c:v>386.38</c:v>
                </c:pt>
                <c:pt idx="44">
                  <c:v>398.61</c:v>
                </c:pt>
                <c:pt idx="45">
                  <c:v>296.37</c:v>
                </c:pt>
                <c:pt idx="46">
                  <c:v>112.13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1">
                  <c:v>289.54000000000002</c:v>
                </c:pt>
                <c:pt idx="52">
                  <c:v>329.44</c:v>
                </c:pt>
                <c:pt idx="53">
                  <c:v>292.10000000000002</c:v>
                </c:pt>
                <c:pt idx="54" formatCode="#,##0">
                  <c:v>209.25</c:v>
                </c:pt>
                <c:pt idx="55">
                  <c:v>210.20999999999998</c:v>
                </c:pt>
                <c:pt idx="56">
                  <c:v>304.41000000000003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2">
                  <c:v>254.23999999999998</c:v>
                </c:pt>
                <c:pt idx="63">
                  <c:v>164.20999999999998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6">
                  <c:v>210.20999999999998</c:v>
                </c:pt>
                <c:pt idx="67" formatCode="0.0">
                  <c:v>270.23999300000003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3">
                  <c:v>189.17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79">
                  <c:v>273.45999999999964</c:v>
                </c:pt>
                <c:pt idx="80">
                  <c:v>122.55</c:v>
                </c:pt>
                <c:pt idx="81" formatCode="0.0">
                  <c:v>122.12299699999978</c:v>
                </c:pt>
                <c:pt idx="82">
                  <c:v>606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6">
                  <c:v>92.11999999999999</c:v>
                </c:pt>
                <c:pt idx="87">
                  <c:v>301.5</c:v>
                </c:pt>
                <c:pt idx="88">
                  <c:v>210.20999999999998</c:v>
                </c:pt>
                <c:pt idx="89">
                  <c:v>329.44</c:v>
                </c:pt>
                <c:pt idx="90">
                  <c:v>371.5</c:v>
                </c:pt>
                <c:pt idx="91">
                  <c:v>210.20999999999998</c:v>
                </c:pt>
                <c:pt idx="92">
                  <c:v>348.47999999999917</c:v>
                </c:pt>
                <c:pt idx="93">
                  <c:v>348.47999999999917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99">
                  <c:v>398.47999999999917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4">
                  <c:v>322.45999999999964</c:v>
                </c:pt>
                <c:pt idx="105">
                  <c:v>352.35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' facial_cleanser_rinse_off exp2'!$BO$2:$BO$257</c:f>
              <c:numCache>
                <c:formatCode>General</c:formatCode>
                <c:ptCount val="256"/>
                <c:pt idx="0">
                  <c:v>7.5575999999999945</c:v>
                </c:pt>
                <c:pt idx="2">
                  <c:v>9.7884300000000224E-4</c:v>
                </c:pt>
                <c:pt idx="3">
                  <c:v>38.700000000000003</c:v>
                </c:pt>
                <c:pt idx="4">
                  <c:v>2.4615000000000075E-3</c:v>
                </c:pt>
                <c:pt idx="5">
                  <c:v>77.990000000000023</c:v>
                </c:pt>
                <c:pt idx="6">
                  <c:v>34.702000000000012</c:v>
                </c:pt>
                <c:pt idx="7">
                  <c:v>3.0652100000000004</c:v>
                </c:pt>
                <c:pt idx="10">
                  <c:v>3.1761800000000085E-3</c:v>
                </c:pt>
                <c:pt idx="11">
                  <c:v>2.2485300000000142E-2</c:v>
                </c:pt>
                <c:pt idx="13">
                  <c:v>12.444700000000001</c:v>
                </c:pt>
                <c:pt idx="14">
                  <c:v>6.66934</c:v>
                </c:pt>
                <c:pt idx="16">
                  <c:v>0.77278000000000191</c:v>
                </c:pt>
                <c:pt idx="18">
                  <c:v>4.8404600000000134E-3</c:v>
                </c:pt>
                <c:pt idx="19">
                  <c:v>0.52864000000000166</c:v>
                </c:pt>
                <c:pt idx="20">
                  <c:v>1.2170100000000033E-4</c:v>
                </c:pt>
                <c:pt idx="23">
                  <c:v>10.815110000000002</c:v>
                </c:pt>
                <c:pt idx="24">
                  <c:v>11.8062</c:v>
                </c:pt>
                <c:pt idx="25">
                  <c:v>8.1581700000000007E-2</c:v>
                </c:pt>
                <c:pt idx="26">
                  <c:v>2.701580000000009E-2</c:v>
                </c:pt>
                <c:pt idx="27">
                  <c:v>0.60723000000000005</c:v>
                </c:pt>
                <c:pt idx="28">
                  <c:v>1.6317299999999966</c:v>
                </c:pt>
                <c:pt idx="29">
                  <c:v>1.2066E-2</c:v>
                </c:pt>
                <c:pt idx="32">
                  <c:v>74.599999999999994</c:v>
                </c:pt>
                <c:pt idx="33">
                  <c:v>7.7961000000000374E-5</c:v>
                </c:pt>
                <c:pt idx="35">
                  <c:v>2.5849500000000011E-2</c:v>
                </c:pt>
                <c:pt idx="36">
                  <c:v>4.8123200000000001E-3</c:v>
                </c:pt>
                <c:pt idx="37">
                  <c:v>6.9011300000000039E-2</c:v>
                </c:pt>
                <c:pt idx="38">
                  <c:v>15.235900000000001</c:v>
                </c:pt>
                <c:pt idx="40">
                  <c:v>21.259999999999987</c:v>
                </c:pt>
                <c:pt idx="45">
                  <c:v>2.954000000000011E-6</c:v>
                </c:pt>
                <c:pt idx="47">
                  <c:v>4.2324900000000003</c:v>
                </c:pt>
                <c:pt idx="48">
                  <c:v>4.1562999999999999</c:v>
                </c:pt>
                <c:pt idx="49">
                  <c:v>7.1618999999999975</c:v>
                </c:pt>
                <c:pt idx="50">
                  <c:v>69.86</c:v>
                </c:pt>
                <c:pt idx="53">
                  <c:v>29.64</c:v>
                </c:pt>
                <c:pt idx="54">
                  <c:v>2.6599999999999997</c:v>
                </c:pt>
                <c:pt idx="57">
                  <c:v>4.5565099999999985</c:v>
                </c:pt>
                <c:pt idx="58">
                  <c:v>15.56</c:v>
                </c:pt>
                <c:pt idx="59">
                  <c:v>9.08</c:v>
                </c:pt>
                <c:pt idx="60">
                  <c:v>76.220000000000013</c:v>
                </c:pt>
                <c:pt idx="61">
                  <c:v>10.425300000000002</c:v>
                </c:pt>
                <c:pt idx="64">
                  <c:v>48.820000000000007</c:v>
                </c:pt>
                <c:pt idx="65">
                  <c:v>1.2731999999999999E-4</c:v>
                </c:pt>
                <c:pt idx="68">
                  <c:v>14.7257</c:v>
                </c:pt>
                <c:pt idx="69">
                  <c:v>1.2320000000000001E-2</c:v>
                </c:pt>
                <c:pt idx="70">
                  <c:v>1.2320000000000001E-2</c:v>
                </c:pt>
                <c:pt idx="71">
                  <c:v>8.5709</c:v>
                </c:pt>
                <c:pt idx="72">
                  <c:v>7.5099099999999996</c:v>
                </c:pt>
                <c:pt idx="74">
                  <c:v>6.5289999999999992E-3</c:v>
                </c:pt>
                <c:pt idx="75">
                  <c:v>1.6701000000000064E-3</c:v>
                </c:pt>
                <c:pt idx="76">
                  <c:v>3.8361999999999967</c:v>
                </c:pt>
                <c:pt idx="77">
                  <c:v>7.6140000000000001E-3</c:v>
                </c:pt>
                <c:pt idx="78">
                  <c:v>12.628899999999998</c:v>
                </c:pt>
                <c:pt idx="83">
                  <c:v>2.7100999999999997</c:v>
                </c:pt>
                <c:pt idx="84">
                  <c:v>1.4029999999999996E-2</c:v>
                </c:pt>
                <c:pt idx="85">
                  <c:v>4.8969199999999864</c:v>
                </c:pt>
                <c:pt idx="87">
                  <c:v>45.81</c:v>
                </c:pt>
                <c:pt idx="94">
                  <c:v>34.949999999999996</c:v>
                </c:pt>
                <c:pt idx="95">
                  <c:v>98.19</c:v>
                </c:pt>
                <c:pt idx="96">
                  <c:v>5.5343300000000006</c:v>
                </c:pt>
                <c:pt idx="97">
                  <c:v>8.5051000000000023</c:v>
                </c:pt>
                <c:pt idx="98">
                  <c:v>1.4745350000000002</c:v>
                </c:pt>
                <c:pt idx="100">
                  <c:v>1.3013E-2</c:v>
                </c:pt>
                <c:pt idx="101">
                  <c:v>5.6485800000000001E-4</c:v>
                </c:pt>
                <c:pt idx="102">
                  <c:v>17.310000000000031</c:v>
                </c:pt>
                <c:pt idx="103">
                  <c:v>54.03</c:v>
                </c:pt>
                <c:pt idx="106">
                  <c:v>5.8732500000000014</c:v>
                </c:pt>
                <c:pt idx="107">
                  <c:v>4.7541E-2</c:v>
                </c:pt>
                <c:pt idx="108">
                  <c:v>39.090000000000003</c:v>
                </c:pt>
                <c:pt idx="109">
                  <c:v>6.9964000000000403E-5</c:v>
                </c:pt>
                <c:pt idx="110">
                  <c:v>1.47419E-2</c:v>
                </c:pt>
                <c:pt idx="111">
                  <c:v>22.657000000000053</c:v>
                </c:pt>
                <c:pt idx="112">
                  <c:v>1.3722790000000021E-2</c:v>
                </c:pt>
                <c:pt idx="113">
                  <c:v>6.0109899999999999E-3</c:v>
                </c:pt>
                <c:pt idx="114">
                  <c:v>28.830000000000005</c:v>
                </c:pt>
                <c:pt idx="115">
                  <c:v>2.2546859999999998E-2</c:v>
                </c:pt>
                <c:pt idx="116">
                  <c:v>1.96519</c:v>
                </c:pt>
              </c:numCache>
            </c:numRef>
          </c:yVal>
        </c:ser>
        <c:axId val="96454144"/>
        <c:axId val="96455680"/>
      </c:scatterChart>
      <c:valAx>
        <c:axId val="96454144"/>
        <c:scaling>
          <c:orientation val="minMax"/>
          <c:max val="400"/>
          <c:min val="100"/>
        </c:scaling>
        <c:axPos val="b"/>
        <c:numFmt formatCode="General" sourceLinked="1"/>
        <c:tickLblPos val="nextTo"/>
        <c:crossAx val="96455680"/>
        <c:crosses val="autoZero"/>
        <c:crossBetween val="midCat"/>
      </c:valAx>
      <c:valAx>
        <c:axId val="9645568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454144"/>
        <c:crosses val="autoZero"/>
        <c:crossBetween val="midCat"/>
        <c:majorUnit val="2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'body_cream_lotion exp3'!$BL$1</c:f>
              <c:strCache>
                <c:ptCount val="1"/>
                <c:pt idx="0">
                  <c:v>% DA</c:v>
                </c:pt>
              </c:strCache>
            </c:strRef>
          </c:tx>
          <c:spPr>
            <a:ln w="28575">
              <a:noFill/>
            </a:ln>
          </c:spPr>
          <c:xVal>
            <c:numRef>
              <c:f>'body_cream_lotion exp3'!$BI$2:$BI$257</c:f>
              <c:numCache>
                <c:formatCode>General</c:formatCode>
                <c:ptCount val="256"/>
                <c:pt idx="0">
                  <c:v>216.03</c:v>
                </c:pt>
                <c:pt idx="1">
                  <c:v>166.13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8">
                  <c:v>224.26</c:v>
                </c:pt>
                <c:pt idx="9">
                  <c:v>286.45999999999964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2" formatCode="0.0">
                  <c:v>108.143998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5">
                  <c:v>328.46</c:v>
                </c:pt>
                <c:pt idx="16">
                  <c:v>162.22999999999999</c:v>
                </c:pt>
                <c:pt idx="17">
                  <c:v>354.51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1" formatCode="0.0">
                  <c:v>152.15</c:v>
                </c:pt>
                <c:pt idx="22" formatCode="0.0">
                  <c:v>212.20099499999998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0">
                  <c:v>274.27999999999969</c:v>
                </c:pt>
                <c:pt idx="31">
                  <c:v>214.22</c:v>
                </c:pt>
                <c:pt idx="32">
                  <c:v>171.23999999999998</c:v>
                </c:pt>
                <c:pt idx="33" formatCode="0.0">
                  <c:v>240.431995</c:v>
                </c:pt>
                <c:pt idx="34">
                  <c:v>148.16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39">
                  <c:v>329.47999999999917</c:v>
                </c:pt>
                <c:pt idx="40" formatCode="0.0">
                  <c:v>217.22399499999995</c:v>
                </c:pt>
                <c:pt idx="41" formatCode="0.0">
                  <c:v>206.28499499999998</c:v>
                </c:pt>
                <c:pt idx="42">
                  <c:v>239.32000000000042</c:v>
                </c:pt>
                <c:pt idx="43">
                  <c:v>386.38</c:v>
                </c:pt>
                <c:pt idx="44">
                  <c:v>398.61</c:v>
                </c:pt>
                <c:pt idx="45">
                  <c:v>296.37</c:v>
                </c:pt>
                <c:pt idx="46">
                  <c:v>112.13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1">
                  <c:v>289.54000000000002</c:v>
                </c:pt>
                <c:pt idx="52">
                  <c:v>329.44</c:v>
                </c:pt>
                <c:pt idx="53">
                  <c:v>292.10000000000002</c:v>
                </c:pt>
                <c:pt idx="54" formatCode="#,##0">
                  <c:v>209.25</c:v>
                </c:pt>
                <c:pt idx="55">
                  <c:v>210.20999999999998</c:v>
                </c:pt>
                <c:pt idx="56">
                  <c:v>304.41000000000003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2">
                  <c:v>254.23999999999998</c:v>
                </c:pt>
                <c:pt idx="63">
                  <c:v>164.20999999999998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6">
                  <c:v>210.20999999999998</c:v>
                </c:pt>
                <c:pt idx="67" formatCode="0.0">
                  <c:v>270.23999300000003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3">
                  <c:v>189.17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79">
                  <c:v>273.45999999999964</c:v>
                </c:pt>
                <c:pt idx="80">
                  <c:v>122.55</c:v>
                </c:pt>
                <c:pt idx="81" formatCode="0.0">
                  <c:v>122.12299699999978</c:v>
                </c:pt>
                <c:pt idx="82">
                  <c:v>606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6">
                  <c:v>92.11999999999999</c:v>
                </c:pt>
                <c:pt idx="87">
                  <c:v>301.5</c:v>
                </c:pt>
                <c:pt idx="88">
                  <c:v>210.20999999999998</c:v>
                </c:pt>
                <c:pt idx="89">
                  <c:v>329.44</c:v>
                </c:pt>
                <c:pt idx="90">
                  <c:v>371.5</c:v>
                </c:pt>
                <c:pt idx="91">
                  <c:v>210.20999999999998</c:v>
                </c:pt>
                <c:pt idx="92">
                  <c:v>348.47999999999917</c:v>
                </c:pt>
                <c:pt idx="93">
                  <c:v>348.47999999999917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99">
                  <c:v>398.47999999999917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4">
                  <c:v>322.45999999999964</c:v>
                </c:pt>
                <c:pt idx="105">
                  <c:v>352.35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'body_cream_lotion exp3'!$BL$2:$BL$257</c:f>
              <c:numCache>
                <c:formatCode>General</c:formatCode>
                <c:ptCount val="25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'body_cream_lotion exp3'!$BM$1</c:f>
              <c:strCache>
                <c:ptCount val="1"/>
                <c:pt idx="0">
                  <c:v>total % abs</c:v>
                </c:pt>
              </c:strCache>
            </c:strRef>
          </c:tx>
          <c:spPr>
            <a:ln w="28575">
              <a:noFill/>
            </a:ln>
          </c:spPr>
          <c:xVal>
            <c:numRef>
              <c:f>'body_cream_lotion exp3'!$BI$2:$BI$257</c:f>
              <c:numCache>
                <c:formatCode>General</c:formatCode>
                <c:ptCount val="256"/>
                <c:pt idx="0">
                  <c:v>216.03</c:v>
                </c:pt>
                <c:pt idx="1">
                  <c:v>166.13</c:v>
                </c:pt>
                <c:pt idx="2">
                  <c:v>106.16999999999999</c:v>
                </c:pt>
                <c:pt idx="3">
                  <c:v>174.23999999999998</c:v>
                </c:pt>
                <c:pt idx="4">
                  <c:v>184.3</c:v>
                </c:pt>
                <c:pt idx="5">
                  <c:v>178.28</c:v>
                </c:pt>
                <c:pt idx="6" formatCode="0.0">
                  <c:v>134.177997</c:v>
                </c:pt>
                <c:pt idx="7">
                  <c:v>117.14999999999999</c:v>
                </c:pt>
                <c:pt idx="8">
                  <c:v>224.26</c:v>
                </c:pt>
                <c:pt idx="9">
                  <c:v>286.45999999999964</c:v>
                </c:pt>
                <c:pt idx="10" formatCode="0.0">
                  <c:v>152.236997</c:v>
                </c:pt>
                <c:pt idx="11" formatCode="0.0">
                  <c:v>127.57399700000001</c:v>
                </c:pt>
                <c:pt idx="12" formatCode="0.0">
                  <c:v>108.143998</c:v>
                </c:pt>
                <c:pt idx="13" formatCode="0.0">
                  <c:v>172.26799600000001</c:v>
                </c:pt>
                <c:pt idx="14" formatCode="0.0">
                  <c:v>110.111997</c:v>
                </c:pt>
                <c:pt idx="15">
                  <c:v>328.46</c:v>
                </c:pt>
                <c:pt idx="16">
                  <c:v>162.22999999999999</c:v>
                </c:pt>
                <c:pt idx="17">
                  <c:v>354.51</c:v>
                </c:pt>
                <c:pt idx="18">
                  <c:v>182.1</c:v>
                </c:pt>
                <c:pt idx="19">
                  <c:v>242.28</c:v>
                </c:pt>
                <c:pt idx="20">
                  <c:v>194.18</c:v>
                </c:pt>
                <c:pt idx="21" formatCode="0.0">
                  <c:v>152.15</c:v>
                </c:pt>
                <c:pt idx="22" formatCode="0.0">
                  <c:v>212.20099499999998</c:v>
                </c:pt>
                <c:pt idx="23" formatCode="0.0">
                  <c:v>146.18899700000043</c:v>
                </c:pt>
                <c:pt idx="24">
                  <c:v>204.26999999999998</c:v>
                </c:pt>
                <c:pt idx="25">
                  <c:v>138.16999999999999</c:v>
                </c:pt>
                <c:pt idx="26" formatCode="0.0">
                  <c:v>109.12799800000001</c:v>
                </c:pt>
                <c:pt idx="27">
                  <c:v>110.11</c:v>
                </c:pt>
                <c:pt idx="28">
                  <c:v>171.23999999999998</c:v>
                </c:pt>
                <c:pt idx="29" formatCode="0.0">
                  <c:v>194.18599499999999</c:v>
                </c:pt>
                <c:pt idx="30">
                  <c:v>274.27999999999969</c:v>
                </c:pt>
                <c:pt idx="31">
                  <c:v>214.22</c:v>
                </c:pt>
                <c:pt idx="32">
                  <c:v>171.23999999999998</c:v>
                </c:pt>
                <c:pt idx="33" formatCode="0.0">
                  <c:v>240.431995</c:v>
                </c:pt>
                <c:pt idx="34">
                  <c:v>148.16</c:v>
                </c:pt>
                <c:pt idx="35">
                  <c:v>172.2</c:v>
                </c:pt>
                <c:pt idx="36" formatCode="0.0">
                  <c:v>132.16199700000001</c:v>
                </c:pt>
                <c:pt idx="37">
                  <c:v>146.22999999999999</c:v>
                </c:pt>
                <c:pt idx="38" formatCode="0.0">
                  <c:v>152.14899600000001</c:v>
                </c:pt>
                <c:pt idx="39">
                  <c:v>329.47999999999917</c:v>
                </c:pt>
                <c:pt idx="40" formatCode="0.0">
                  <c:v>217.22399499999995</c:v>
                </c:pt>
                <c:pt idx="41" formatCode="0.0">
                  <c:v>206.28499499999998</c:v>
                </c:pt>
                <c:pt idx="42">
                  <c:v>239.32000000000042</c:v>
                </c:pt>
                <c:pt idx="43">
                  <c:v>386.38</c:v>
                </c:pt>
                <c:pt idx="44">
                  <c:v>398.61</c:v>
                </c:pt>
                <c:pt idx="45">
                  <c:v>296.37</c:v>
                </c:pt>
                <c:pt idx="46">
                  <c:v>112.13</c:v>
                </c:pt>
                <c:pt idx="47">
                  <c:v>198</c:v>
                </c:pt>
                <c:pt idx="48">
                  <c:v>230.26999999999998</c:v>
                </c:pt>
                <c:pt idx="49" formatCode="0.0">
                  <c:v>149.59899700000042</c:v>
                </c:pt>
                <c:pt idx="50" formatCode="0.0">
                  <c:v>190.19799499999999</c:v>
                </c:pt>
                <c:pt idx="51">
                  <c:v>289.54000000000002</c:v>
                </c:pt>
                <c:pt idx="52">
                  <c:v>329.44</c:v>
                </c:pt>
                <c:pt idx="53">
                  <c:v>292.10000000000002</c:v>
                </c:pt>
                <c:pt idx="54" formatCode="#,##0">
                  <c:v>209.25</c:v>
                </c:pt>
                <c:pt idx="55">
                  <c:v>210.20999999999998</c:v>
                </c:pt>
                <c:pt idx="56">
                  <c:v>304.41000000000003</c:v>
                </c:pt>
                <c:pt idx="57">
                  <c:v>214.31</c:v>
                </c:pt>
                <c:pt idx="58">
                  <c:v>305.41000000000003</c:v>
                </c:pt>
                <c:pt idx="59">
                  <c:v>293.32</c:v>
                </c:pt>
                <c:pt idx="60">
                  <c:v>194.32000000000042</c:v>
                </c:pt>
                <c:pt idx="61">
                  <c:v>223.23</c:v>
                </c:pt>
                <c:pt idx="62">
                  <c:v>254.23999999999998</c:v>
                </c:pt>
                <c:pt idx="63">
                  <c:v>164.20999999999998</c:v>
                </c:pt>
                <c:pt idx="64">
                  <c:v>293.35000000000002</c:v>
                </c:pt>
                <c:pt idx="65" formatCode="0.0">
                  <c:v>362.46599200000003</c:v>
                </c:pt>
                <c:pt idx="66">
                  <c:v>210.20999999999998</c:v>
                </c:pt>
                <c:pt idx="67" formatCode="0.0">
                  <c:v>270.23999300000003</c:v>
                </c:pt>
                <c:pt idx="68" formatCode="0.0">
                  <c:v>153.140997</c:v>
                </c:pt>
                <c:pt idx="69">
                  <c:v>266.32</c:v>
                </c:pt>
                <c:pt idx="70">
                  <c:v>266.32</c:v>
                </c:pt>
                <c:pt idx="71">
                  <c:v>223.26999999999998</c:v>
                </c:pt>
                <c:pt idx="72">
                  <c:v>200.32000000000042</c:v>
                </c:pt>
                <c:pt idx="73">
                  <c:v>189.17</c:v>
                </c:pt>
                <c:pt idx="74" formatCode="0.0">
                  <c:v>194.193997</c:v>
                </c:pt>
                <c:pt idx="75" formatCode="0.0">
                  <c:v>288.43099399999898</c:v>
                </c:pt>
                <c:pt idx="76">
                  <c:v>290.36</c:v>
                </c:pt>
                <c:pt idx="77" formatCode="0.0">
                  <c:v>261.08899599999904</c:v>
                </c:pt>
                <c:pt idx="78" formatCode="0.0">
                  <c:v>122.17099799999978</c:v>
                </c:pt>
                <c:pt idx="79">
                  <c:v>273.45999999999964</c:v>
                </c:pt>
                <c:pt idx="80">
                  <c:v>122.55</c:v>
                </c:pt>
                <c:pt idx="81" formatCode="0.0">
                  <c:v>122.12299699999978</c:v>
                </c:pt>
                <c:pt idx="82">
                  <c:v>606</c:v>
                </c:pt>
                <c:pt idx="83" formatCode="0.0">
                  <c:v>110.13099699999998</c:v>
                </c:pt>
                <c:pt idx="84">
                  <c:v>180.20999999999998</c:v>
                </c:pt>
                <c:pt idx="85">
                  <c:v>112.16999999999999</c:v>
                </c:pt>
                <c:pt idx="86">
                  <c:v>92.11999999999999</c:v>
                </c:pt>
                <c:pt idx="87">
                  <c:v>301.5</c:v>
                </c:pt>
                <c:pt idx="88">
                  <c:v>210.20999999999998</c:v>
                </c:pt>
                <c:pt idx="89">
                  <c:v>329.44</c:v>
                </c:pt>
                <c:pt idx="90">
                  <c:v>371.5</c:v>
                </c:pt>
                <c:pt idx="91">
                  <c:v>210.20999999999998</c:v>
                </c:pt>
                <c:pt idx="92">
                  <c:v>348.47999999999917</c:v>
                </c:pt>
                <c:pt idx="93">
                  <c:v>348.47999999999917</c:v>
                </c:pt>
                <c:pt idx="94">
                  <c:v>135.16999999999999</c:v>
                </c:pt>
                <c:pt idx="95">
                  <c:v>159.22999999999999</c:v>
                </c:pt>
                <c:pt idx="96">
                  <c:v>216.28</c:v>
                </c:pt>
                <c:pt idx="97">
                  <c:v>198.23</c:v>
                </c:pt>
                <c:pt idx="98">
                  <c:v>152.23999999999998</c:v>
                </c:pt>
                <c:pt idx="99">
                  <c:v>398.47999999999917</c:v>
                </c:pt>
                <c:pt idx="100">
                  <c:v>370.46</c:v>
                </c:pt>
                <c:pt idx="101" formatCode="0.0">
                  <c:v>128.17399699999999</c:v>
                </c:pt>
                <c:pt idx="102">
                  <c:v>231.3</c:v>
                </c:pt>
                <c:pt idx="103" formatCode="0.0">
                  <c:v>160.17199600000001</c:v>
                </c:pt>
                <c:pt idx="104">
                  <c:v>322.45999999999964</c:v>
                </c:pt>
                <c:pt idx="105">
                  <c:v>352.35</c:v>
                </c:pt>
                <c:pt idx="106">
                  <c:v>189.04</c:v>
                </c:pt>
                <c:pt idx="107" formatCode="0.0">
                  <c:v>108.143998</c:v>
                </c:pt>
                <c:pt idx="108">
                  <c:v>348.47999999999917</c:v>
                </c:pt>
                <c:pt idx="109" formatCode="0.0">
                  <c:v>202.55299600000058</c:v>
                </c:pt>
                <c:pt idx="110" formatCode="0.0">
                  <c:v>164.20399599999956</c:v>
                </c:pt>
                <c:pt idx="111" formatCode="0.0">
                  <c:v>164.20399599999956</c:v>
                </c:pt>
                <c:pt idx="112" formatCode="0.0">
                  <c:v>120.15099699999998</c:v>
                </c:pt>
                <c:pt idx="113">
                  <c:v>123.11</c:v>
                </c:pt>
                <c:pt idx="114">
                  <c:v>153.13999999999999</c:v>
                </c:pt>
                <c:pt idx="115" formatCode="0.0">
                  <c:v>152.14899600000001</c:v>
                </c:pt>
                <c:pt idx="116">
                  <c:v>214.31</c:v>
                </c:pt>
              </c:numCache>
            </c:numRef>
          </c:xVal>
          <c:yVal>
            <c:numRef>
              <c:f>'body_cream_lotion exp3'!$BM$2:$BM$257</c:f>
              <c:numCache>
                <c:formatCode>General</c:formatCode>
                <c:ptCount val="256"/>
                <c:pt idx="0">
                  <c:v>14.513500000000002</c:v>
                </c:pt>
                <c:pt idx="2">
                  <c:v>1.0386560000000001E-2</c:v>
                </c:pt>
                <c:pt idx="3">
                  <c:v>38.67</c:v>
                </c:pt>
                <c:pt idx="4">
                  <c:v>2.1013000000000052E-2</c:v>
                </c:pt>
                <c:pt idx="5">
                  <c:v>78</c:v>
                </c:pt>
                <c:pt idx="6">
                  <c:v>34.75518000000001</c:v>
                </c:pt>
                <c:pt idx="7">
                  <c:v>5.0759600000000002</c:v>
                </c:pt>
                <c:pt idx="10">
                  <c:v>1.254767E-2</c:v>
                </c:pt>
                <c:pt idx="11">
                  <c:v>0.14019010000000001</c:v>
                </c:pt>
                <c:pt idx="13">
                  <c:v>12.474400000000006</c:v>
                </c:pt>
                <c:pt idx="14">
                  <c:v>22.801800000000053</c:v>
                </c:pt>
                <c:pt idx="16">
                  <c:v>3.3219999999999987</c:v>
                </c:pt>
                <c:pt idx="18">
                  <c:v>2.6392100000000002E-2</c:v>
                </c:pt>
                <c:pt idx="19">
                  <c:v>14.28</c:v>
                </c:pt>
                <c:pt idx="20">
                  <c:v>8.8071200000000062E-4</c:v>
                </c:pt>
                <c:pt idx="23">
                  <c:v>11.108879999999999</c:v>
                </c:pt>
                <c:pt idx="24">
                  <c:v>13.55340000000003</c:v>
                </c:pt>
                <c:pt idx="25">
                  <c:v>0.51227400000000001</c:v>
                </c:pt>
                <c:pt idx="26">
                  <c:v>1.4984299999999966</c:v>
                </c:pt>
                <c:pt idx="27">
                  <c:v>22.270000000000003</c:v>
                </c:pt>
                <c:pt idx="28">
                  <c:v>6.5052599999999998</c:v>
                </c:pt>
                <c:pt idx="29">
                  <c:v>9.4043000000000002E-2</c:v>
                </c:pt>
                <c:pt idx="32">
                  <c:v>74.600000000000009</c:v>
                </c:pt>
                <c:pt idx="33">
                  <c:v>4.6863999999999994E-3</c:v>
                </c:pt>
                <c:pt idx="35">
                  <c:v>0.28376500000000004</c:v>
                </c:pt>
                <c:pt idx="36">
                  <c:v>4.1760050000000014E-2</c:v>
                </c:pt>
                <c:pt idx="37">
                  <c:v>0.46262400000000031</c:v>
                </c:pt>
                <c:pt idx="38">
                  <c:v>15.2256</c:v>
                </c:pt>
                <c:pt idx="40">
                  <c:v>39.89</c:v>
                </c:pt>
                <c:pt idx="45">
                  <c:v>2.9060000000000095E-6</c:v>
                </c:pt>
                <c:pt idx="47">
                  <c:v>5.3033499999999991</c:v>
                </c:pt>
                <c:pt idx="48">
                  <c:v>4.4278999999999975</c:v>
                </c:pt>
                <c:pt idx="49">
                  <c:v>7.1319000000000008</c:v>
                </c:pt>
                <c:pt idx="50">
                  <c:v>69.149999999999991</c:v>
                </c:pt>
                <c:pt idx="53">
                  <c:v>66.169999999999987</c:v>
                </c:pt>
                <c:pt idx="54">
                  <c:v>42.120000000000012</c:v>
                </c:pt>
                <c:pt idx="57">
                  <c:v>5.5137</c:v>
                </c:pt>
                <c:pt idx="58">
                  <c:v>52.740000000000009</c:v>
                </c:pt>
                <c:pt idx="59">
                  <c:v>66.92</c:v>
                </c:pt>
                <c:pt idx="60">
                  <c:v>76.22</c:v>
                </c:pt>
                <c:pt idx="61">
                  <c:v>10.375100000000026</c:v>
                </c:pt>
                <c:pt idx="64">
                  <c:v>48.809999999999995</c:v>
                </c:pt>
                <c:pt idx="65">
                  <c:v>1.8712000000000049E-3</c:v>
                </c:pt>
                <c:pt idx="68">
                  <c:v>26.369999999999987</c:v>
                </c:pt>
                <c:pt idx="69">
                  <c:v>0.2316</c:v>
                </c:pt>
                <c:pt idx="70">
                  <c:v>0.2316</c:v>
                </c:pt>
                <c:pt idx="71">
                  <c:v>60.349999999999994</c:v>
                </c:pt>
                <c:pt idx="72">
                  <c:v>7.6154499999999965</c:v>
                </c:pt>
                <c:pt idx="74">
                  <c:v>0.10964000000000021</c:v>
                </c:pt>
                <c:pt idx="75">
                  <c:v>0.21618999999999999</c:v>
                </c:pt>
                <c:pt idx="76">
                  <c:v>3.8263999999999987</c:v>
                </c:pt>
                <c:pt idx="77">
                  <c:v>0.13895000000000021</c:v>
                </c:pt>
                <c:pt idx="78">
                  <c:v>12.528199999999998</c:v>
                </c:pt>
                <c:pt idx="83">
                  <c:v>2.8411999999999997</c:v>
                </c:pt>
                <c:pt idx="84">
                  <c:v>0.24224400000000054</c:v>
                </c:pt>
                <c:pt idx="85">
                  <c:v>4.9330500000000024</c:v>
                </c:pt>
                <c:pt idx="87">
                  <c:v>45.790000000000013</c:v>
                </c:pt>
                <c:pt idx="94">
                  <c:v>34.86</c:v>
                </c:pt>
                <c:pt idx="95">
                  <c:v>98.22</c:v>
                </c:pt>
                <c:pt idx="96">
                  <c:v>5.6607999999999965</c:v>
                </c:pt>
                <c:pt idx="97">
                  <c:v>40.010000000000005</c:v>
                </c:pt>
                <c:pt idx="98">
                  <c:v>4.8889999999999985</c:v>
                </c:pt>
                <c:pt idx="100">
                  <c:v>0.17443000000000042</c:v>
                </c:pt>
                <c:pt idx="101">
                  <c:v>3.0726199999999994E-3</c:v>
                </c:pt>
                <c:pt idx="102">
                  <c:v>74.290000000000006</c:v>
                </c:pt>
                <c:pt idx="103">
                  <c:v>54</c:v>
                </c:pt>
                <c:pt idx="106">
                  <c:v>12.10256</c:v>
                </c:pt>
                <c:pt idx="107">
                  <c:v>0.39700900000000089</c:v>
                </c:pt>
                <c:pt idx="108">
                  <c:v>50.36</c:v>
                </c:pt>
                <c:pt idx="109">
                  <c:v>2.6522900000000012E-3</c:v>
                </c:pt>
                <c:pt idx="110">
                  <c:v>9.9020000000000247E-2</c:v>
                </c:pt>
                <c:pt idx="111">
                  <c:v>22.688179999999946</c:v>
                </c:pt>
                <c:pt idx="112">
                  <c:v>0.14014860000000001</c:v>
                </c:pt>
                <c:pt idx="113">
                  <c:v>5.8222700000000002E-2</c:v>
                </c:pt>
                <c:pt idx="114">
                  <c:v>46.77</c:v>
                </c:pt>
                <c:pt idx="115">
                  <c:v>0.52081299999999808</c:v>
                </c:pt>
                <c:pt idx="116">
                  <c:v>5.1368999999999989</c:v>
                </c:pt>
              </c:numCache>
            </c:numRef>
          </c:yVal>
        </c:ser>
        <c:axId val="96541312"/>
        <c:axId val="96551296"/>
      </c:scatterChart>
      <c:valAx>
        <c:axId val="96541312"/>
        <c:scaling>
          <c:orientation val="minMax"/>
          <c:max val="400"/>
          <c:min val="100"/>
        </c:scaling>
        <c:axPos val="b"/>
        <c:numFmt formatCode="General" sourceLinked="1"/>
        <c:tickLblPos val="nextTo"/>
        <c:crossAx val="96551296"/>
        <c:crosses val="autoZero"/>
        <c:crossBetween val="midCat"/>
      </c:valAx>
      <c:valAx>
        <c:axId val="9655129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541312"/>
        <c:crosses val="autoZero"/>
        <c:crossBetween val="midCat"/>
        <c:majorUnit val="20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% abs </a:t>
            </a:r>
            <a:r>
              <a:rPr lang="en-US" dirty="0" smtClean="0"/>
              <a:t>(new)</a:t>
            </a:r>
            <a:endParaRPr lang="en-US" dirty="0"/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faceleaveonwhiteninglotionexp1b!$BC$1</c:f>
              <c:strCache>
                <c:ptCount val="1"/>
                <c:pt idx="0">
                  <c:v>% abs (NEW)</c:v>
                </c:pt>
              </c:strCache>
            </c:strRef>
          </c:tx>
          <c:spPr>
            <a:ln w="28575">
              <a:noFill/>
            </a:ln>
          </c:spPr>
          <c:xVal>
            <c:numRef>
              <c:f>faceleaveonwhiteninglotionexp1b!$BB$2:$BB$259</c:f>
              <c:numCache>
                <c:formatCode>General</c:formatCode>
                <c:ptCount val="25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</c:numCache>
            </c:numRef>
          </c:xVal>
          <c:yVal>
            <c:numRef>
              <c:f>faceleaveonwhiteninglotionexp1b!$BC$2:$BC$259</c:f>
              <c:numCache>
                <c:formatCode>General</c:formatCode>
                <c:ptCount val="258"/>
                <c:pt idx="0">
                  <c:v>14.513500000000002</c:v>
                </c:pt>
                <c:pt idx="2">
                  <c:v>3.8420889999999999E-3</c:v>
                </c:pt>
                <c:pt idx="3">
                  <c:v>38.67</c:v>
                </c:pt>
                <c:pt idx="4">
                  <c:v>8.1254000000000343E-3</c:v>
                </c:pt>
                <c:pt idx="5">
                  <c:v>78</c:v>
                </c:pt>
                <c:pt idx="6">
                  <c:v>34.75518000000001</c:v>
                </c:pt>
                <c:pt idx="7">
                  <c:v>5.0759600000000002</c:v>
                </c:pt>
                <c:pt idx="10">
                  <c:v>6.0589700000000003E-3</c:v>
                </c:pt>
                <c:pt idx="11">
                  <c:v>5.7699199999999999E-2</c:v>
                </c:pt>
                <c:pt idx="13">
                  <c:v>12.474400000000006</c:v>
                </c:pt>
                <c:pt idx="14">
                  <c:v>22.531599999999987</c:v>
                </c:pt>
                <c:pt idx="16">
                  <c:v>3.0402</c:v>
                </c:pt>
                <c:pt idx="18">
                  <c:v>1.81896E-2</c:v>
                </c:pt>
                <c:pt idx="19">
                  <c:v>6.2551000000000005</c:v>
                </c:pt>
                <c:pt idx="20">
                  <c:v>3.5792199999999999E-4</c:v>
                </c:pt>
                <c:pt idx="23">
                  <c:v>11.108879999999999</c:v>
                </c:pt>
                <c:pt idx="24">
                  <c:v>13.553400000000025</c:v>
                </c:pt>
                <c:pt idx="25">
                  <c:v>0.23100400000000001</c:v>
                </c:pt>
                <c:pt idx="26">
                  <c:v>1.278</c:v>
                </c:pt>
                <c:pt idx="27">
                  <c:v>20.232699999999941</c:v>
                </c:pt>
                <c:pt idx="28">
                  <c:v>4.9112000000000116</c:v>
                </c:pt>
                <c:pt idx="29">
                  <c:v>4.0994000000000003E-2</c:v>
                </c:pt>
                <c:pt idx="32">
                  <c:v>74.600000000000009</c:v>
                </c:pt>
                <c:pt idx="33">
                  <c:v>3.7441000000000119E-3</c:v>
                </c:pt>
                <c:pt idx="35">
                  <c:v>0.10140300000000002</c:v>
                </c:pt>
                <c:pt idx="36">
                  <c:v>1.6118550000000023E-2</c:v>
                </c:pt>
                <c:pt idx="37">
                  <c:v>0.21119499999999999</c:v>
                </c:pt>
                <c:pt idx="38">
                  <c:v>15.2256</c:v>
                </c:pt>
                <c:pt idx="40">
                  <c:v>39.89</c:v>
                </c:pt>
                <c:pt idx="45">
                  <c:v>2.906000000000007E-6</c:v>
                </c:pt>
                <c:pt idx="47">
                  <c:v>5.3033499999999991</c:v>
                </c:pt>
                <c:pt idx="48">
                  <c:v>4.4278999999999975</c:v>
                </c:pt>
                <c:pt idx="49">
                  <c:v>7.1319000000000008</c:v>
                </c:pt>
                <c:pt idx="50">
                  <c:v>69.149999999999991</c:v>
                </c:pt>
                <c:pt idx="53">
                  <c:v>66.169999999999987</c:v>
                </c:pt>
                <c:pt idx="54">
                  <c:v>35.090000000000003</c:v>
                </c:pt>
                <c:pt idx="57">
                  <c:v>5.5137</c:v>
                </c:pt>
                <c:pt idx="58">
                  <c:v>52.740000000000009</c:v>
                </c:pt>
                <c:pt idx="59">
                  <c:v>66.510000000000005</c:v>
                </c:pt>
                <c:pt idx="60">
                  <c:v>76.22</c:v>
                </c:pt>
                <c:pt idx="61">
                  <c:v>10.375100000000025</c:v>
                </c:pt>
                <c:pt idx="64">
                  <c:v>48.81</c:v>
                </c:pt>
                <c:pt idx="65">
                  <c:v>6.9190000000000245E-4</c:v>
                </c:pt>
                <c:pt idx="68">
                  <c:v>26.369999999999987</c:v>
                </c:pt>
                <c:pt idx="69">
                  <c:v>0.19954000000000024</c:v>
                </c:pt>
                <c:pt idx="70">
                  <c:v>0.19954000000000024</c:v>
                </c:pt>
                <c:pt idx="71">
                  <c:v>59.300000000000004</c:v>
                </c:pt>
                <c:pt idx="72">
                  <c:v>7.6154499999999965</c:v>
                </c:pt>
                <c:pt idx="74">
                  <c:v>4.0565999999999998E-2</c:v>
                </c:pt>
                <c:pt idx="75">
                  <c:v>7.9989999999999992E-2</c:v>
                </c:pt>
                <c:pt idx="76">
                  <c:v>3.8263999999999987</c:v>
                </c:pt>
                <c:pt idx="77">
                  <c:v>8.3310000000000023E-2</c:v>
                </c:pt>
                <c:pt idx="78">
                  <c:v>12.5282</c:v>
                </c:pt>
                <c:pt idx="83">
                  <c:v>2.8411999999999997</c:v>
                </c:pt>
                <c:pt idx="84">
                  <c:v>0.19194500000000037</c:v>
                </c:pt>
                <c:pt idx="85">
                  <c:v>4.9330500000000024</c:v>
                </c:pt>
                <c:pt idx="87">
                  <c:v>45.790000000000013</c:v>
                </c:pt>
                <c:pt idx="94">
                  <c:v>34.86</c:v>
                </c:pt>
                <c:pt idx="95">
                  <c:v>98.22</c:v>
                </c:pt>
                <c:pt idx="96">
                  <c:v>5.6607999999999965</c:v>
                </c:pt>
                <c:pt idx="97">
                  <c:v>40.260000000000012</c:v>
                </c:pt>
                <c:pt idx="98">
                  <c:v>4.8889999999999985</c:v>
                </c:pt>
                <c:pt idx="100">
                  <c:v>6.4160000000000023E-2</c:v>
                </c:pt>
                <c:pt idx="101">
                  <c:v>1.3384660000000021E-3</c:v>
                </c:pt>
                <c:pt idx="102">
                  <c:v>74.639999999999986</c:v>
                </c:pt>
                <c:pt idx="103">
                  <c:v>54</c:v>
                </c:pt>
                <c:pt idx="106">
                  <c:v>12.10256</c:v>
                </c:pt>
                <c:pt idx="107">
                  <c:v>0.19343500000000036</c:v>
                </c:pt>
                <c:pt idx="108">
                  <c:v>50.36</c:v>
                </c:pt>
                <c:pt idx="109">
                  <c:v>2.3984200000000001E-3</c:v>
                </c:pt>
                <c:pt idx="110">
                  <c:v>4.0860600000000129E-2</c:v>
                </c:pt>
                <c:pt idx="111">
                  <c:v>22.688179999999956</c:v>
                </c:pt>
                <c:pt idx="112">
                  <c:v>5.2962100000000033E-2</c:v>
                </c:pt>
                <c:pt idx="113">
                  <c:v>2.2031800000000094E-2</c:v>
                </c:pt>
                <c:pt idx="114">
                  <c:v>46.77</c:v>
                </c:pt>
                <c:pt idx="115">
                  <c:v>0.47055100000000005</c:v>
                </c:pt>
                <c:pt idx="116">
                  <c:v>5.1368999999999989</c:v>
                </c:pt>
              </c:numCache>
            </c:numRef>
          </c:yVal>
        </c:ser>
        <c:axId val="96579968"/>
        <c:axId val="96581504"/>
      </c:scatterChart>
      <c:valAx>
        <c:axId val="96579968"/>
        <c:scaling>
          <c:orientation val="minMax"/>
          <c:max val="100"/>
        </c:scaling>
        <c:axPos val="b"/>
        <c:numFmt formatCode="General" sourceLinked="1"/>
        <c:tickLblPos val="nextTo"/>
        <c:crossAx val="96581504"/>
        <c:crosses val="autoZero"/>
        <c:crossBetween val="midCat"/>
      </c:valAx>
      <c:valAx>
        <c:axId val="9658150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579968"/>
        <c:crosses val="autoZero"/>
        <c:crossBetween val="midCat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lineMarker"/>
        <c:ser>
          <c:idx val="0"/>
          <c:order val="0"/>
          <c:tx>
            <c:strRef>
              <c:f>' facial_cleanser_rinse_off exp2'!$BO$1</c:f>
              <c:strCache>
                <c:ptCount val="1"/>
                <c:pt idx="0">
                  <c:v>% abs (new)</c:v>
                </c:pt>
              </c:strCache>
            </c:strRef>
          </c:tx>
          <c:spPr>
            <a:ln w="28575">
              <a:noFill/>
            </a:ln>
          </c:spPr>
          <c:xVal>
            <c:numRef>
              <c:f>' facial_cleanser_rinse_off exp2'!$BN$2:$BN$257</c:f>
              <c:numCache>
                <c:formatCode>General</c:formatCode>
                <c:ptCount val="256"/>
                <c:pt idx="0">
                  <c:v>80</c:v>
                </c:pt>
                <c:pt idx="1">
                  <c:v>10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  <c:pt idx="5">
                  <c:v>80</c:v>
                </c:pt>
                <c:pt idx="6">
                  <c:v>100</c:v>
                </c:pt>
                <c:pt idx="7">
                  <c:v>80</c:v>
                </c:pt>
                <c:pt idx="8">
                  <c:v>100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100</c:v>
                </c:pt>
                <c:pt idx="14">
                  <c:v>100</c:v>
                </c:pt>
                <c:pt idx="15">
                  <c:v>80</c:v>
                </c:pt>
                <c:pt idx="16">
                  <c:v>100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10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100</c:v>
                </c:pt>
                <c:pt idx="26">
                  <c:v>80</c:v>
                </c:pt>
                <c:pt idx="27">
                  <c:v>100</c:v>
                </c:pt>
                <c:pt idx="28">
                  <c:v>80</c:v>
                </c:pt>
                <c:pt idx="29">
                  <c:v>80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</c:v>
                </c:pt>
                <c:pt idx="34">
                  <c:v>80</c:v>
                </c:pt>
                <c:pt idx="35">
                  <c:v>100</c:v>
                </c:pt>
                <c:pt idx="36">
                  <c:v>80</c:v>
                </c:pt>
                <c:pt idx="37">
                  <c:v>100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10</c:v>
                </c:pt>
                <c:pt idx="45">
                  <c:v>100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100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100</c:v>
                </c:pt>
                <c:pt idx="56">
                  <c:v>10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100</c:v>
                </c:pt>
                <c:pt idx="62">
                  <c:v>80</c:v>
                </c:pt>
                <c:pt idx="63">
                  <c:v>80</c:v>
                </c:pt>
                <c:pt idx="64">
                  <c:v>80</c:v>
                </c:pt>
                <c:pt idx="65">
                  <c:v>10</c:v>
                </c:pt>
                <c:pt idx="66">
                  <c:v>80</c:v>
                </c:pt>
                <c:pt idx="67">
                  <c:v>80</c:v>
                </c:pt>
                <c:pt idx="68">
                  <c:v>80</c:v>
                </c:pt>
                <c:pt idx="69">
                  <c:v>80</c:v>
                </c:pt>
                <c:pt idx="70">
                  <c:v>80</c:v>
                </c:pt>
                <c:pt idx="71">
                  <c:v>80</c:v>
                </c:pt>
                <c:pt idx="72">
                  <c:v>80</c:v>
                </c:pt>
                <c:pt idx="73">
                  <c:v>80</c:v>
                </c:pt>
                <c:pt idx="74">
                  <c:v>80</c:v>
                </c:pt>
                <c:pt idx="75">
                  <c:v>80</c:v>
                </c:pt>
                <c:pt idx="76">
                  <c:v>100</c:v>
                </c:pt>
                <c:pt idx="77">
                  <c:v>80</c:v>
                </c:pt>
                <c:pt idx="78">
                  <c:v>100</c:v>
                </c:pt>
                <c:pt idx="79">
                  <c:v>80</c:v>
                </c:pt>
                <c:pt idx="80">
                  <c:v>100</c:v>
                </c:pt>
                <c:pt idx="81">
                  <c:v>80</c:v>
                </c:pt>
                <c:pt idx="82">
                  <c:v>80</c:v>
                </c:pt>
                <c:pt idx="83">
                  <c:v>100</c:v>
                </c:pt>
                <c:pt idx="84">
                  <c:v>80</c:v>
                </c:pt>
                <c:pt idx="85">
                  <c:v>100</c:v>
                </c:pt>
                <c:pt idx="86">
                  <c:v>100</c:v>
                </c:pt>
                <c:pt idx="87">
                  <c:v>80</c:v>
                </c:pt>
                <c:pt idx="88">
                  <c:v>80</c:v>
                </c:pt>
                <c:pt idx="89">
                  <c:v>80</c:v>
                </c:pt>
                <c:pt idx="90">
                  <c:v>80</c:v>
                </c:pt>
                <c:pt idx="91">
                  <c:v>80</c:v>
                </c:pt>
                <c:pt idx="92">
                  <c:v>80</c:v>
                </c:pt>
                <c:pt idx="93">
                  <c:v>80</c:v>
                </c:pt>
                <c:pt idx="94">
                  <c:v>80</c:v>
                </c:pt>
                <c:pt idx="95">
                  <c:v>80</c:v>
                </c:pt>
                <c:pt idx="96">
                  <c:v>80</c:v>
                </c:pt>
                <c:pt idx="97">
                  <c:v>100</c:v>
                </c:pt>
                <c:pt idx="98">
                  <c:v>80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80</c:v>
                </c:pt>
                <c:pt idx="104">
                  <c:v>80</c:v>
                </c:pt>
                <c:pt idx="105">
                  <c:v>80</c:v>
                </c:pt>
                <c:pt idx="106">
                  <c:v>80</c:v>
                </c:pt>
                <c:pt idx="107">
                  <c:v>80</c:v>
                </c:pt>
                <c:pt idx="108">
                  <c:v>80</c:v>
                </c:pt>
                <c:pt idx="109">
                  <c:v>10</c:v>
                </c:pt>
                <c:pt idx="110">
                  <c:v>80</c:v>
                </c:pt>
                <c:pt idx="111">
                  <c:v>80</c:v>
                </c:pt>
                <c:pt idx="112">
                  <c:v>100</c:v>
                </c:pt>
                <c:pt idx="113">
                  <c:v>80</c:v>
                </c:pt>
                <c:pt idx="114">
                  <c:v>80</c:v>
                </c:pt>
                <c:pt idx="115">
                  <c:v>80</c:v>
                </c:pt>
                <c:pt idx="116">
                  <c:v>80</c:v>
                </c:pt>
              </c:numCache>
            </c:numRef>
          </c:xVal>
          <c:yVal>
            <c:numRef>
              <c:f>' facial_cleanser_rinse_off exp2'!$BO$2:$BO$257</c:f>
              <c:numCache>
                <c:formatCode>General</c:formatCode>
                <c:ptCount val="256"/>
                <c:pt idx="0">
                  <c:v>7.5575999999999945</c:v>
                </c:pt>
                <c:pt idx="2">
                  <c:v>9.7884300000000224E-4</c:v>
                </c:pt>
                <c:pt idx="3">
                  <c:v>38.700000000000003</c:v>
                </c:pt>
                <c:pt idx="4">
                  <c:v>2.4615000000000058E-3</c:v>
                </c:pt>
                <c:pt idx="5">
                  <c:v>77.990000000000023</c:v>
                </c:pt>
                <c:pt idx="6">
                  <c:v>34.702000000000012</c:v>
                </c:pt>
                <c:pt idx="7">
                  <c:v>3.0652100000000004</c:v>
                </c:pt>
                <c:pt idx="10">
                  <c:v>3.1761800000000072E-3</c:v>
                </c:pt>
                <c:pt idx="11">
                  <c:v>2.2485300000000111E-2</c:v>
                </c:pt>
                <c:pt idx="13">
                  <c:v>12.444700000000001</c:v>
                </c:pt>
                <c:pt idx="14">
                  <c:v>6.66934</c:v>
                </c:pt>
                <c:pt idx="16">
                  <c:v>0.77278000000000147</c:v>
                </c:pt>
                <c:pt idx="18">
                  <c:v>4.8404600000000117E-3</c:v>
                </c:pt>
                <c:pt idx="19">
                  <c:v>0.52864000000000133</c:v>
                </c:pt>
                <c:pt idx="20">
                  <c:v>1.2170100000000026E-4</c:v>
                </c:pt>
                <c:pt idx="23">
                  <c:v>10.815110000000002</c:v>
                </c:pt>
                <c:pt idx="24">
                  <c:v>11.8062</c:v>
                </c:pt>
                <c:pt idx="25">
                  <c:v>8.1581699999999993E-2</c:v>
                </c:pt>
                <c:pt idx="26">
                  <c:v>2.7015800000000072E-2</c:v>
                </c:pt>
                <c:pt idx="27">
                  <c:v>0.60723000000000005</c:v>
                </c:pt>
                <c:pt idx="28">
                  <c:v>1.6317299999999972</c:v>
                </c:pt>
                <c:pt idx="29">
                  <c:v>1.2066E-2</c:v>
                </c:pt>
                <c:pt idx="32">
                  <c:v>74.599999999999994</c:v>
                </c:pt>
                <c:pt idx="33">
                  <c:v>7.7961000000000293E-5</c:v>
                </c:pt>
                <c:pt idx="35">
                  <c:v>2.5849500000000011E-2</c:v>
                </c:pt>
                <c:pt idx="36">
                  <c:v>4.8123200000000001E-3</c:v>
                </c:pt>
                <c:pt idx="37">
                  <c:v>6.9011300000000039E-2</c:v>
                </c:pt>
                <c:pt idx="38">
                  <c:v>15.235900000000001</c:v>
                </c:pt>
                <c:pt idx="40">
                  <c:v>21.259999999999987</c:v>
                </c:pt>
                <c:pt idx="45">
                  <c:v>2.9540000000000085E-6</c:v>
                </c:pt>
                <c:pt idx="47">
                  <c:v>4.2324900000000003</c:v>
                </c:pt>
                <c:pt idx="48">
                  <c:v>4.1562999999999999</c:v>
                </c:pt>
                <c:pt idx="49">
                  <c:v>7.1618999999999975</c:v>
                </c:pt>
                <c:pt idx="50">
                  <c:v>69.86</c:v>
                </c:pt>
                <c:pt idx="53">
                  <c:v>29.64</c:v>
                </c:pt>
                <c:pt idx="54">
                  <c:v>2.6599999999999997</c:v>
                </c:pt>
                <c:pt idx="57">
                  <c:v>4.5565099999999985</c:v>
                </c:pt>
                <c:pt idx="58">
                  <c:v>15.56</c:v>
                </c:pt>
                <c:pt idx="59">
                  <c:v>9.08</c:v>
                </c:pt>
                <c:pt idx="60">
                  <c:v>76.220000000000013</c:v>
                </c:pt>
                <c:pt idx="61">
                  <c:v>10.425300000000002</c:v>
                </c:pt>
                <c:pt idx="64">
                  <c:v>48.820000000000007</c:v>
                </c:pt>
                <c:pt idx="65">
                  <c:v>1.2731999999999999E-4</c:v>
                </c:pt>
                <c:pt idx="68">
                  <c:v>14.7257</c:v>
                </c:pt>
                <c:pt idx="69">
                  <c:v>1.2320000000000001E-2</c:v>
                </c:pt>
                <c:pt idx="70">
                  <c:v>1.2320000000000001E-2</c:v>
                </c:pt>
                <c:pt idx="71">
                  <c:v>8.5709</c:v>
                </c:pt>
                <c:pt idx="72">
                  <c:v>7.5099099999999996</c:v>
                </c:pt>
                <c:pt idx="74">
                  <c:v>6.5289999999999992E-3</c:v>
                </c:pt>
                <c:pt idx="75">
                  <c:v>1.6701000000000051E-3</c:v>
                </c:pt>
                <c:pt idx="76">
                  <c:v>3.8361999999999967</c:v>
                </c:pt>
                <c:pt idx="77">
                  <c:v>7.6140000000000001E-3</c:v>
                </c:pt>
                <c:pt idx="78">
                  <c:v>12.6289</c:v>
                </c:pt>
                <c:pt idx="83">
                  <c:v>2.7100999999999997</c:v>
                </c:pt>
                <c:pt idx="84">
                  <c:v>1.4029999999999996E-2</c:v>
                </c:pt>
                <c:pt idx="85">
                  <c:v>4.8969199999999891</c:v>
                </c:pt>
                <c:pt idx="87">
                  <c:v>45.809999999999995</c:v>
                </c:pt>
                <c:pt idx="94">
                  <c:v>34.950000000000003</c:v>
                </c:pt>
                <c:pt idx="95">
                  <c:v>98.19</c:v>
                </c:pt>
                <c:pt idx="96">
                  <c:v>5.5343300000000006</c:v>
                </c:pt>
                <c:pt idx="97">
                  <c:v>8.5051000000000023</c:v>
                </c:pt>
                <c:pt idx="98">
                  <c:v>1.4745350000000002</c:v>
                </c:pt>
                <c:pt idx="100">
                  <c:v>1.3013E-2</c:v>
                </c:pt>
                <c:pt idx="101">
                  <c:v>5.6485800000000001E-4</c:v>
                </c:pt>
                <c:pt idx="102">
                  <c:v>17.310000000000031</c:v>
                </c:pt>
                <c:pt idx="103">
                  <c:v>54.03</c:v>
                </c:pt>
                <c:pt idx="106">
                  <c:v>5.8732500000000014</c:v>
                </c:pt>
                <c:pt idx="107">
                  <c:v>4.7541E-2</c:v>
                </c:pt>
                <c:pt idx="108">
                  <c:v>39.090000000000003</c:v>
                </c:pt>
                <c:pt idx="109">
                  <c:v>6.9964000000000322E-5</c:v>
                </c:pt>
                <c:pt idx="110">
                  <c:v>1.47419E-2</c:v>
                </c:pt>
                <c:pt idx="111">
                  <c:v>22.657000000000043</c:v>
                </c:pt>
                <c:pt idx="112">
                  <c:v>1.3722790000000021E-2</c:v>
                </c:pt>
                <c:pt idx="113">
                  <c:v>6.0109899999999999E-3</c:v>
                </c:pt>
                <c:pt idx="114">
                  <c:v>28.830000000000005</c:v>
                </c:pt>
                <c:pt idx="115">
                  <c:v>2.2546859999999998E-2</c:v>
                </c:pt>
                <c:pt idx="116">
                  <c:v>1.96519</c:v>
                </c:pt>
              </c:numCache>
            </c:numRef>
          </c:yVal>
        </c:ser>
        <c:axId val="96601216"/>
        <c:axId val="96602752"/>
      </c:scatterChart>
      <c:valAx>
        <c:axId val="96601216"/>
        <c:scaling>
          <c:orientation val="minMax"/>
          <c:max val="100"/>
        </c:scaling>
        <c:axPos val="b"/>
        <c:numFmt formatCode="General" sourceLinked="1"/>
        <c:tickLblPos val="nextTo"/>
        <c:crossAx val="96602752"/>
        <c:crosses val="autoZero"/>
        <c:crossBetween val="midCat"/>
      </c:valAx>
      <c:valAx>
        <c:axId val="966027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601216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scatterChart>
        <c:scatterStyle val="lineMarker"/>
        <c:ser>
          <c:idx val="0"/>
          <c:order val="0"/>
          <c:tx>
            <c:strRef>
              <c:f>'body_cream_lotion exp3'!$BM$1</c:f>
              <c:strCache>
                <c:ptCount val="1"/>
                <c:pt idx="0">
                  <c:v>% abs (new)</c:v>
                </c:pt>
              </c:strCache>
            </c:strRef>
          </c:tx>
          <c:spPr>
            <a:ln w="28575">
              <a:noFill/>
            </a:ln>
          </c:spPr>
          <c:xVal>
            <c:numRef>
              <c:f>'body_cream_lotion exp3'!$BL$2:$BL$257</c:f>
              <c:numCache>
                <c:formatCode>General</c:formatCode>
                <c:ptCount val="25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</c:numCache>
            </c:numRef>
          </c:xVal>
          <c:yVal>
            <c:numRef>
              <c:f>'body_cream_lotion exp3'!$BM$2:$BM$257</c:f>
              <c:numCache>
                <c:formatCode>General</c:formatCode>
                <c:ptCount val="256"/>
                <c:pt idx="0">
                  <c:v>14.513500000000002</c:v>
                </c:pt>
                <c:pt idx="2">
                  <c:v>1.0386560000000001E-2</c:v>
                </c:pt>
                <c:pt idx="3">
                  <c:v>38.67</c:v>
                </c:pt>
                <c:pt idx="4">
                  <c:v>2.1013000000000052E-2</c:v>
                </c:pt>
                <c:pt idx="5">
                  <c:v>78</c:v>
                </c:pt>
                <c:pt idx="6">
                  <c:v>34.75518000000001</c:v>
                </c:pt>
                <c:pt idx="7">
                  <c:v>5.0759600000000002</c:v>
                </c:pt>
                <c:pt idx="10">
                  <c:v>1.254767E-2</c:v>
                </c:pt>
                <c:pt idx="11">
                  <c:v>0.14019010000000001</c:v>
                </c:pt>
                <c:pt idx="13">
                  <c:v>12.474400000000006</c:v>
                </c:pt>
                <c:pt idx="14">
                  <c:v>22.801800000000043</c:v>
                </c:pt>
                <c:pt idx="16">
                  <c:v>3.3219999999999987</c:v>
                </c:pt>
                <c:pt idx="18">
                  <c:v>2.6392100000000002E-2</c:v>
                </c:pt>
                <c:pt idx="19">
                  <c:v>14.28</c:v>
                </c:pt>
                <c:pt idx="20">
                  <c:v>8.8071200000000062E-4</c:v>
                </c:pt>
                <c:pt idx="23">
                  <c:v>11.108879999999999</c:v>
                </c:pt>
                <c:pt idx="24">
                  <c:v>13.553400000000025</c:v>
                </c:pt>
                <c:pt idx="25">
                  <c:v>0.51227400000000001</c:v>
                </c:pt>
                <c:pt idx="26">
                  <c:v>1.4984299999999973</c:v>
                </c:pt>
                <c:pt idx="27">
                  <c:v>22.270000000000003</c:v>
                </c:pt>
                <c:pt idx="28">
                  <c:v>6.5052599999999998</c:v>
                </c:pt>
                <c:pt idx="29">
                  <c:v>9.4043000000000002E-2</c:v>
                </c:pt>
                <c:pt idx="32">
                  <c:v>74.600000000000009</c:v>
                </c:pt>
                <c:pt idx="33">
                  <c:v>4.6863999999999994E-3</c:v>
                </c:pt>
                <c:pt idx="35">
                  <c:v>0.28376500000000004</c:v>
                </c:pt>
                <c:pt idx="36">
                  <c:v>4.1760050000000014E-2</c:v>
                </c:pt>
                <c:pt idx="37">
                  <c:v>0.46262400000000031</c:v>
                </c:pt>
                <c:pt idx="38">
                  <c:v>15.2256</c:v>
                </c:pt>
                <c:pt idx="40">
                  <c:v>39.89</c:v>
                </c:pt>
                <c:pt idx="45">
                  <c:v>2.906000000000007E-6</c:v>
                </c:pt>
                <c:pt idx="47">
                  <c:v>5.3033499999999991</c:v>
                </c:pt>
                <c:pt idx="48">
                  <c:v>4.4278999999999975</c:v>
                </c:pt>
                <c:pt idx="49">
                  <c:v>7.1319000000000008</c:v>
                </c:pt>
                <c:pt idx="50">
                  <c:v>69.149999999999991</c:v>
                </c:pt>
                <c:pt idx="53">
                  <c:v>66.169999999999987</c:v>
                </c:pt>
                <c:pt idx="54">
                  <c:v>42.120000000000012</c:v>
                </c:pt>
                <c:pt idx="57">
                  <c:v>5.5137</c:v>
                </c:pt>
                <c:pt idx="58">
                  <c:v>52.740000000000009</c:v>
                </c:pt>
                <c:pt idx="59">
                  <c:v>66.92</c:v>
                </c:pt>
                <c:pt idx="60">
                  <c:v>76.22</c:v>
                </c:pt>
                <c:pt idx="61">
                  <c:v>10.375100000000025</c:v>
                </c:pt>
                <c:pt idx="64">
                  <c:v>48.81</c:v>
                </c:pt>
                <c:pt idx="65">
                  <c:v>1.8712000000000043E-3</c:v>
                </c:pt>
                <c:pt idx="68">
                  <c:v>26.369999999999987</c:v>
                </c:pt>
                <c:pt idx="69">
                  <c:v>0.2316</c:v>
                </c:pt>
                <c:pt idx="70">
                  <c:v>0.2316</c:v>
                </c:pt>
                <c:pt idx="71">
                  <c:v>60.35</c:v>
                </c:pt>
                <c:pt idx="72">
                  <c:v>7.6154499999999965</c:v>
                </c:pt>
                <c:pt idx="74">
                  <c:v>0.10964000000000017</c:v>
                </c:pt>
                <c:pt idx="75">
                  <c:v>0.21618999999999999</c:v>
                </c:pt>
                <c:pt idx="76">
                  <c:v>3.8263999999999987</c:v>
                </c:pt>
                <c:pt idx="77">
                  <c:v>0.13895000000000021</c:v>
                </c:pt>
                <c:pt idx="78">
                  <c:v>12.5282</c:v>
                </c:pt>
                <c:pt idx="83">
                  <c:v>2.8411999999999997</c:v>
                </c:pt>
                <c:pt idx="84">
                  <c:v>0.24224400000000046</c:v>
                </c:pt>
                <c:pt idx="85">
                  <c:v>4.9330500000000024</c:v>
                </c:pt>
                <c:pt idx="87">
                  <c:v>45.790000000000013</c:v>
                </c:pt>
                <c:pt idx="94">
                  <c:v>34.86</c:v>
                </c:pt>
                <c:pt idx="95">
                  <c:v>98.22</c:v>
                </c:pt>
                <c:pt idx="96">
                  <c:v>5.6607999999999965</c:v>
                </c:pt>
                <c:pt idx="97">
                  <c:v>40.010000000000005</c:v>
                </c:pt>
                <c:pt idx="98">
                  <c:v>4.8889999999999985</c:v>
                </c:pt>
                <c:pt idx="100">
                  <c:v>0.17443000000000033</c:v>
                </c:pt>
                <c:pt idx="101">
                  <c:v>3.0726199999999994E-3</c:v>
                </c:pt>
                <c:pt idx="102">
                  <c:v>74.290000000000006</c:v>
                </c:pt>
                <c:pt idx="103">
                  <c:v>54</c:v>
                </c:pt>
                <c:pt idx="106">
                  <c:v>12.10256</c:v>
                </c:pt>
                <c:pt idx="107">
                  <c:v>0.39700900000000072</c:v>
                </c:pt>
                <c:pt idx="108">
                  <c:v>50.36</c:v>
                </c:pt>
                <c:pt idx="109">
                  <c:v>2.6522900000000012E-3</c:v>
                </c:pt>
                <c:pt idx="110">
                  <c:v>9.9020000000000247E-2</c:v>
                </c:pt>
                <c:pt idx="111">
                  <c:v>22.688179999999956</c:v>
                </c:pt>
                <c:pt idx="112">
                  <c:v>0.14014860000000001</c:v>
                </c:pt>
                <c:pt idx="113">
                  <c:v>5.8222700000000002E-2</c:v>
                </c:pt>
                <c:pt idx="114">
                  <c:v>46.77</c:v>
                </c:pt>
                <c:pt idx="115">
                  <c:v>0.52081299999999842</c:v>
                </c:pt>
                <c:pt idx="116">
                  <c:v>5.1368999999999989</c:v>
                </c:pt>
              </c:numCache>
            </c:numRef>
          </c:yVal>
        </c:ser>
        <c:axId val="96630656"/>
        <c:axId val="96632192"/>
      </c:scatterChart>
      <c:valAx>
        <c:axId val="96630656"/>
        <c:scaling>
          <c:orientation val="minMax"/>
          <c:max val="100"/>
        </c:scaling>
        <c:axPos val="b"/>
        <c:numFmt formatCode="General" sourceLinked="1"/>
        <c:tickLblPos val="nextTo"/>
        <c:crossAx val="96632192"/>
        <c:crosses val="autoZero"/>
        <c:crossBetween val="midCat"/>
      </c:valAx>
      <c:valAx>
        <c:axId val="9663219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6630656"/>
        <c:crosses val="autoZero"/>
        <c:crossBetween val="midCat"/>
        <c:majorUnit val="20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0.14706</cdr:x>
      <cdr:y>0.24138</cdr:y>
    </cdr:from>
    <cdr:to>
      <cdr:x>0.91176</cdr:x>
      <cdr:y>0.86207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381000" y="533400"/>
          <a:ext cx="1981200" cy="1371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9994-FF34-40D5-A984-0056F0493C7B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61A2-F304-4AF1-A6BA-3CC7604AF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 w="12700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noFill/>
          <a:ln/>
        </p:spPr>
        <p:txBody>
          <a:bodyPr lIns="90558" tIns="45280" rIns="90558" bIns="4528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 w="12700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400"/>
            <a:ext cx="5485778" cy="4116366"/>
          </a:xfrm>
          <a:noFill/>
          <a:ln/>
        </p:spPr>
        <p:txBody>
          <a:bodyPr lIns="90558" tIns="45280" rIns="90558" bIns="4528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B3E10-2420-4339-8547-9CAA79B30C35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101DF3-7AB5-4879-A275-28C904F3DE3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 w="12700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0484" tIns="45243" rIns="90484" bIns="45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6A79-72B1-412A-8F15-AF903F3813AB}" type="slidenum">
              <a:rPr lang="en-US"/>
              <a:pPr/>
              <a:t>19</a:t>
            </a:fld>
            <a:endParaRPr lang="en-US"/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174E4E-F16A-4CC3-89D7-DF05C47C4C42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3D430-DCB1-4998-8623-41ED7C1D4D5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16F-FE13-4026-B653-4077E6507E85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653C-7A0D-4734-A165-2F7B3FD2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Approaches for the Chemical and Consumer Products Industries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Daston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– Substructure Searching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95400"/>
            <a:ext cx="8153400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Suitable Analogs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" y="1447800"/>
          <a:ext cx="8229600" cy="3781425"/>
        </p:xfrm>
        <a:graphic>
          <a:graphicData uri="http://schemas.openxmlformats.org/presentationml/2006/ole">
            <p:oleObj spid="_x0000_s2050" name="CS ChemDraw Drawing" r:id="rId3" imgW="6641640" imgH="3051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62000" y="5029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27125" y="11826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5125" y="1106488"/>
            <a:ext cx="8397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79425" y="1363663"/>
            <a:ext cx="8054975" cy="538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    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Possibly Suitable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514600"/>
          <a:ext cx="8686800" cy="1887538"/>
        </p:xfrm>
        <a:graphic>
          <a:graphicData uri="http://schemas.openxmlformats.org/presentationml/2006/ole">
            <p:oleObj spid="_x0000_s3074" name="CS ChemDraw Drawing" r:id="rId4" imgW="6510240" imgH="14151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Unsuitable Analogs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5029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27125" y="11826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5125" y="1106488"/>
            <a:ext cx="8397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79425" y="1363663"/>
            <a:ext cx="8054975" cy="538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    </a:t>
            </a:r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824163"/>
          <a:ext cx="7467600" cy="2551112"/>
        </p:xfrm>
        <a:graphic>
          <a:graphicData uri="http://schemas.openxmlformats.org/presentationml/2006/ole">
            <p:oleObj spid="_x0000_s4098" name="CS ChemDraw Drawing" r:id="rId4" imgW="6064560" imgH="23209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structures associated with specific modes of action</a:t>
            </a:r>
          </a:p>
          <a:p>
            <a:r>
              <a:rPr lang="en-US" dirty="0" smtClean="0"/>
              <a:t>Can be arranged in a decision tree structure to facilitate and enhance search strategies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009999"/>
          </a:solidFill>
        </p:spPr>
        <p:txBody>
          <a:bodyPr lIns="92075" tIns="46038" rIns="92075" bIns="46038">
            <a:normAutofit fontScale="90000"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Expert system decision tree for repro/dev toxicity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5029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27125" y="11826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5125" y="1106488"/>
            <a:ext cx="8397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054975" cy="538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endParaRPr lang="en-US" sz="2400"/>
          </a:p>
          <a:p>
            <a:pPr eaLnBrk="0" hangingPunct="0">
              <a:spcBef>
                <a:spcPct val="50000"/>
              </a:spcBef>
            </a:pPr>
            <a:r>
              <a:rPr lang="en-US" sz="2400"/>
              <a:t>    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533400" y="914400"/>
          <a:ext cx="8077200" cy="5862638"/>
        </p:xfrm>
        <a:graphic>
          <a:graphicData uri="http://schemas.openxmlformats.org/presentationml/2006/ole">
            <p:oleObj spid="_x0000_s5122" name="CS ChemDraw Drawing" r:id="rId4" imgW="13388040" imgH="9724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Putative MOA Grouping by Chemical Structure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25 major categories, multiple sub-categories</a:t>
            </a:r>
          </a:p>
          <a:p>
            <a:r>
              <a:rPr lang="en-US" sz="2800"/>
              <a:t>Highest level of confidence has </a:t>
            </a:r>
          </a:p>
          <a:p>
            <a:pPr lvl="1"/>
            <a:r>
              <a:rPr lang="en-US" sz="2400"/>
              <a:t>Similar structures</a:t>
            </a:r>
          </a:p>
          <a:p>
            <a:pPr lvl="1"/>
            <a:r>
              <a:rPr lang="en-US" sz="2400"/>
              <a:t>Identified molecular target</a:t>
            </a:r>
          </a:p>
          <a:p>
            <a:pPr lvl="1"/>
            <a:r>
              <a:rPr lang="en-US" sz="2400"/>
              <a:t>Similar DART outcome (e.g., common syndrome or highly specific effect)</a:t>
            </a:r>
          </a:p>
          <a:p>
            <a:r>
              <a:rPr lang="en-US" sz="2800"/>
              <a:t>Along with toxicogenomics, has the potential to accelerate assigning MOA to DART compounds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Outcome of chemistry assessment is hypothesis generation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Chemical is metabolized to a tested </a:t>
            </a:r>
            <a:r>
              <a:rPr lang="en-US" sz="2800" dirty="0" smtClean="0"/>
              <a:t>analog (or analog and new compound have the same active metabolite)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Currently, assessment is done by wet lab metabolism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Chemical is sufficiently similar in structure to analogs of known toxicity that similar biological activity is inferred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assessment can be </a:t>
            </a:r>
            <a:r>
              <a:rPr lang="en-US" sz="2400" dirty="0"/>
              <a:t>done by MOA-specific </a:t>
            </a:r>
            <a:r>
              <a:rPr lang="en-US" sz="2400" dirty="0" smtClean="0"/>
              <a:t>evaluation, if MOA is known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Global </a:t>
            </a:r>
            <a:r>
              <a:rPr lang="en-US" sz="2400" dirty="0"/>
              <a:t>analysis of gene </a:t>
            </a:r>
            <a:r>
              <a:rPr lang="en-US" sz="2400" dirty="0" smtClean="0"/>
              <a:t>expression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HTS</a:t>
            </a:r>
            <a:r>
              <a:rPr lang="en-US" sz="2400" dirty="0" smtClean="0"/>
              <a:t> (e.g., </a:t>
            </a:r>
            <a:r>
              <a:rPr lang="en-US" sz="2400" dirty="0" err="1" smtClean="0"/>
              <a:t>ToxCast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Other methods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0574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Toxicology workflow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Cheminformatics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20574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PK</a:t>
            </a:r>
            <a:r>
              <a:rPr lang="en-US" dirty="0" smtClean="0">
                <a:solidFill>
                  <a:schemeClr val="bg1"/>
                </a:solidFill>
              </a:rPr>
              <a:t>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2057400"/>
            <a:ext cx="2209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7400" y="35052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Lab Methods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35052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Systems biology models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676400"/>
            <a:ext cx="13596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High quality </a:t>
            </a:r>
          </a:p>
          <a:p>
            <a:pPr algn="ctr"/>
            <a:r>
              <a:rPr lang="en-US" dirty="0" smtClean="0"/>
              <a:t>analogs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743200"/>
            <a:ext cx="116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data</a:t>
            </a:r>
          </a:p>
          <a:p>
            <a:pPr algn="ctr"/>
            <a:r>
              <a:rPr lang="en-US" dirty="0" smtClean="0"/>
              <a:t>needed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60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766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3810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0" y="2743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5257800" y="1295400"/>
            <a:ext cx="1600200" cy="685800"/>
            <a:chOff x="5257800" y="1295400"/>
            <a:chExt cx="1600200" cy="685800"/>
          </a:xfrm>
        </p:grpSpPr>
        <p:sp>
          <p:nvSpPr>
            <p:cNvPr id="19" name="Oval 18"/>
            <p:cNvSpPr/>
            <p:nvPr/>
          </p:nvSpPr>
          <p:spPr>
            <a:xfrm>
              <a:off x="5257800" y="1295400"/>
              <a:ext cx="1524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1295400"/>
              <a:ext cx="1043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exposure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553200" y="1828800"/>
              <a:ext cx="304800" cy="1524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Two Close Structural Analogs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85963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86000" y="1828800"/>
            <a:ext cx="4191000" cy="2209800"/>
            <a:chOff x="3695700" y="1828800"/>
            <a:chExt cx="1531620" cy="762000"/>
          </a:xfrm>
        </p:grpSpPr>
        <p:pic>
          <p:nvPicPr>
            <p:cNvPr id="28677" name="Picture 6" descr="http://pubchem.ncbi.nlm.nih.gov/image/imgsrv.fcgi?t=l&amp;deposited=t&amp;sid=537885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5700" y="182880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8" descr="http://pubchem.ncbi.nlm.nih.gov/image/imgsrv.fcgi?t=l&amp;deposited=t&amp;sid=1760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5320" y="182880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TextBox 43"/>
            <p:cNvSpPr txBox="1">
              <a:spLocks noChangeArrowheads="1"/>
            </p:cNvSpPr>
            <p:nvPr/>
          </p:nvSpPr>
          <p:spPr bwMode="auto">
            <a:xfrm>
              <a:off x="3813230" y="1828800"/>
              <a:ext cx="4539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Comic Sans MS" pitchFamily="66" charset="0"/>
                </a:rPr>
                <a:t>DEHP</a:t>
              </a:r>
            </a:p>
          </p:txBody>
        </p:sp>
        <p:sp>
          <p:nvSpPr>
            <p:cNvPr id="28680" name="TextBox 44"/>
            <p:cNvSpPr txBox="1">
              <a:spLocks noChangeArrowheads="1"/>
            </p:cNvSpPr>
            <p:nvPr/>
          </p:nvSpPr>
          <p:spPr bwMode="auto">
            <a:xfrm>
              <a:off x="4617720" y="1828800"/>
              <a:ext cx="4491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Comic Sans MS" pitchFamily="66" charset="0"/>
                </a:rPr>
                <a:t>DINP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Laws and Regulations!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</a:t>
            </a:r>
          </a:p>
          <a:p>
            <a:pPr lvl="1"/>
            <a:r>
              <a:rPr lang="en-US" dirty="0" err="1" smtClean="0"/>
              <a:t>TSCA</a:t>
            </a:r>
            <a:endParaRPr lang="en-US" dirty="0" smtClean="0"/>
          </a:p>
          <a:p>
            <a:pPr lvl="1"/>
            <a:r>
              <a:rPr lang="en-US" dirty="0" err="1" smtClean="0"/>
              <a:t>FIFRA</a:t>
            </a:r>
            <a:endParaRPr lang="en-US" dirty="0" smtClean="0"/>
          </a:p>
          <a:p>
            <a:pPr lvl="1"/>
            <a:r>
              <a:rPr lang="en-US" dirty="0" err="1" smtClean="0"/>
              <a:t>FDCA</a:t>
            </a:r>
            <a:endParaRPr lang="en-US" dirty="0" smtClean="0"/>
          </a:p>
          <a:p>
            <a:pPr lvl="1"/>
            <a:r>
              <a:rPr lang="en-US" dirty="0" err="1" smtClean="0"/>
              <a:t>CPSA</a:t>
            </a:r>
            <a:endParaRPr lang="en-US" dirty="0" smtClean="0"/>
          </a:p>
          <a:p>
            <a:pPr lvl="1"/>
            <a:r>
              <a:rPr lang="en-US" dirty="0" err="1" smtClean="0"/>
              <a:t>FHSA</a:t>
            </a:r>
            <a:endParaRPr lang="en-US" dirty="0" smtClean="0"/>
          </a:p>
          <a:p>
            <a:r>
              <a:rPr lang="en-US" dirty="0" smtClean="0"/>
              <a:t>EU</a:t>
            </a:r>
          </a:p>
          <a:p>
            <a:pPr lvl="1"/>
            <a:r>
              <a:rPr lang="en-US" dirty="0" err="1" smtClean="0"/>
              <a:t>REACh</a:t>
            </a:r>
            <a:endParaRPr lang="en-US" dirty="0" smtClean="0"/>
          </a:p>
          <a:p>
            <a:pPr lvl="1"/>
            <a:r>
              <a:rPr lang="en-US" dirty="0" smtClean="0"/>
              <a:t>Cosmetics Directive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</a:p>
          <a:p>
            <a:pPr lvl="1"/>
            <a:r>
              <a:rPr lang="en-US" dirty="0" smtClean="0"/>
              <a:t>Prop. 65</a:t>
            </a:r>
          </a:p>
          <a:p>
            <a:pPr lvl="1"/>
            <a:r>
              <a:rPr lang="en-US" dirty="0" smtClean="0"/>
              <a:t>AB 1879</a:t>
            </a:r>
          </a:p>
          <a:p>
            <a:r>
              <a:rPr lang="en-US" dirty="0" smtClean="0"/>
              <a:t>Japan </a:t>
            </a:r>
          </a:p>
          <a:p>
            <a:pPr lvl="1"/>
            <a:r>
              <a:rPr lang="en-US" dirty="0" smtClean="0"/>
              <a:t>Chemical Substances Control Act</a:t>
            </a:r>
          </a:p>
          <a:p>
            <a:pPr lvl="1"/>
            <a:r>
              <a:rPr lang="en-US" dirty="0" smtClean="0"/>
              <a:t>Cosmetics Law</a:t>
            </a:r>
          </a:p>
          <a:p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Environmental Protection 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Connectivity Mapping: High-throughput toxicogenomics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Concept developed by Lamb in 2006</a:t>
            </a:r>
          </a:p>
          <a:p>
            <a:pPr lvl="1"/>
            <a:r>
              <a:rPr lang="en-US"/>
              <a:t>A relatively small number of carefully selected cell types contained all of the pathways necessary to define gene expression profiles for all therapeutic agents in current use</a:t>
            </a:r>
          </a:p>
          <a:p>
            <a:r>
              <a:rPr lang="en-US"/>
              <a:t>Can we do the same for toxicants?</a:t>
            </a:r>
          </a:p>
          <a:p>
            <a:pPr lvl="1"/>
            <a:r>
              <a:rPr lang="en-US"/>
              <a:t>Cell types: rich in either small molecule receptors or metabolizing enzymes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MOAs to Interrogate with CMAP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/>
              <a:t>Estrogens, environmental estrogens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Anti-estrogens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PPAR</a:t>
            </a:r>
            <a:r>
              <a:rPr lang="en-GB" sz="1800" dirty="0"/>
              <a:t> agonists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Anti </a:t>
            </a:r>
            <a:r>
              <a:rPr lang="en-GB" sz="1800" dirty="0" smtClean="0"/>
              <a:t>Androgens</a:t>
            </a:r>
          </a:p>
          <a:p>
            <a:pPr>
              <a:lnSpc>
                <a:spcPct val="80000"/>
              </a:lnSpc>
            </a:pPr>
            <a:r>
              <a:rPr lang="en-GB" sz="1800" dirty="0" smtClean="0"/>
              <a:t>Androgens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CAR/</a:t>
            </a:r>
            <a:r>
              <a:rPr lang="en-US" sz="1800" dirty="0" err="1"/>
              <a:t>PXR</a:t>
            </a:r>
            <a:r>
              <a:rPr lang="en-US" sz="1800" dirty="0"/>
              <a:t> agonists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RAR</a:t>
            </a:r>
            <a:r>
              <a:rPr lang="en-US" sz="1800" dirty="0"/>
              <a:t> agonists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TR</a:t>
            </a:r>
            <a:r>
              <a:rPr lang="en-US" sz="1800" dirty="0"/>
              <a:t> agonists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AhR</a:t>
            </a:r>
            <a:r>
              <a:rPr lang="en-US" sz="1800" dirty="0"/>
              <a:t> agonists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Vitamin D agonist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Glucocorticoid</a:t>
            </a:r>
            <a:r>
              <a:rPr lang="en-GB" sz="1800" dirty="0"/>
              <a:t> receptor agonists</a:t>
            </a:r>
            <a:endParaRPr lang="en-US" sz="1800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err="1"/>
              <a:t>EGFR</a:t>
            </a:r>
            <a:r>
              <a:rPr lang="en-GB" sz="1800" dirty="0"/>
              <a:t> receptor agonists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FXR</a:t>
            </a:r>
            <a:r>
              <a:rPr lang="en-GB" sz="1800" dirty="0"/>
              <a:t> receptor agonists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Progesterone receptor agonists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EGFR</a:t>
            </a:r>
            <a:r>
              <a:rPr lang="en-GB" sz="1800" dirty="0"/>
              <a:t> antagonist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Steroid synthesis inhibitors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HDAC</a:t>
            </a:r>
            <a:r>
              <a:rPr lang="en-GB" sz="1800" dirty="0"/>
              <a:t> inhibitors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Folate</a:t>
            </a:r>
            <a:r>
              <a:rPr lang="en-GB" sz="1800" dirty="0"/>
              <a:t>/one-carbon metabolism inhibitor</a:t>
            </a:r>
          </a:p>
          <a:p>
            <a:pPr>
              <a:lnSpc>
                <a:spcPct val="80000"/>
              </a:lnSpc>
            </a:pPr>
            <a:r>
              <a:rPr lang="en-GB" sz="1800" dirty="0" err="1"/>
              <a:t>Glycolytic</a:t>
            </a:r>
            <a:r>
              <a:rPr lang="en-GB" sz="1800" dirty="0"/>
              <a:t> inhibitors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Oxidative </a:t>
            </a:r>
            <a:r>
              <a:rPr lang="en-GB" sz="1800" dirty="0" err="1"/>
              <a:t>phos</a:t>
            </a:r>
            <a:r>
              <a:rPr lang="en-GB" sz="1800" dirty="0"/>
              <a:t>/</a:t>
            </a:r>
            <a:r>
              <a:rPr lang="en-GB" sz="1800" dirty="0" err="1"/>
              <a:t>mitochondral</a:t>
            </a:r>
            <a:r>
              <a:rPr lang="en-GB" sz="1800" dirty="0"/>
              <a:t> inhibitors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Iron </a:t>
            </a:r>
            <a:r>
              <a:rPr lang="en-GB" sz="1800" dirty="0" err="1"/>
              <a:t>chelators</a:t>
            </a: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/>
              <a:t>Microtubule inhibitors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Liver </a:t>
            </a:r>
            <a:r>
              <a:rPr lang="en-GB" sz="1800" dirty="0" err="1"/>
              <a:t>cholestasis</a:t>
            </a:r>
            <a:r>
              <a:rPr lang="en-GB" sz="1800" dirty="0"/>
              <a:t> </a:t>
            </a:r>
            <a:r>
              <a:rPr lang="en-GB" sz="1800" dirty="0" smtClean="0"/>
              <a:t>inducers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enriched for small molecule receptors</a:t>
            </a:r>
          </a:p>
          <a:p>
            <a:pPr lvl="1"/>
            <a:r>
              <a:rPr lang="en-US" dirty="0" smtClean="0"/>
              <a:t>MCF-7</a:t>
            </a:r>
          </a:p>
          <a:p>
            <a:pPr lvl="1"/>
            <a:r>
              <a:rPr lang="en-US" dirty="0" smtClean="0"/>
              <a:t>Ishikawa</a:t>
            </a:r>
          </a:p>
          <a:p>
            <a:r>
              <a:rPr lang="en-US" dirty="0" smtClean="0"/>
              <a:t>Cells with </a:t>
            </a:r>
            <a:r>
              <a:rPr lang="en-US" dirty="0" err="1" smtClean="0"/>
              <a:t>hepatocyte</a:t>
            </a:r>
            <a:r>
              <a:rPr lang="en-US" dirty="0" smtClean="0"/>
              <a:t> characteristics</a:t>
            </a:r>
          </a:p>
          <a:p>
            <a:pPr lvl="1"/>
            <a:r>
              <a:rPr lang="en-US" dirty="0" err="1" smtClean="0"/>
              <a:t>Hep</a:t>
            </a:r>
            <a:r>
              <a:rPr lang="en-US" dirty="0" smtClean="0"/>
              <a:t> G2</a:t>
            </a:r>
          </a:p>
          <a:p>
            <a:pPr lvl="1"/>
            <a:r>
              <a:rPr lang="en-US" dirty="0" err="1" smtClean="0"/>
              <a:t>Hepa</a:t>
            </a:r>
            <a:r>
              <a:rPr lang="en-US" dirty="0" smtClean="0"/>
              <a:t> </a:t>
            </a:r>
            <a:r>
              <a:rPr lang="en-US" dirty="0" err="1" smtClean="0"/>
              <a:t>RG</a:t>
            </a:r>
            <a:endParaRPr lang="en-US" dirty="0" smtClean="0"/>
          </a:p>
          <a:p>
            <a:pPr lvl="1"/>
            <a:r>
              <a:rPr lang="en-US" dirty="0" err="1" smtClean="0"/>
              <a:t>iCell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1679"/>
            <a:ext cx="7543800" cy="68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Ketoconazole</a:t>
            </a:r>
            <a:r>
              <a:rPr lang="en-US" dirty="0" smtClean="0"/>
              <a:t> analogs</a:t>
            </a:r>
            <a:endParaRPr lang="en-US" dirty="0"/>
          </a:p>
        </p:txBody>
      </p:sp>
      <p:pic>
        <p:nvPicPr>
          <p:cNvPr id="40962" name="Picture 2" descr="2D chemical structure of 65277-4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1905000" cy="1905000"/>
          </a:xfrm>
          <a:prstGeom prst="rect">
            <a:avLst/>
          </a:prstGeom>
          <a:noFill/>
        </p:spPr>
      </p:pic>
      <p:pic>
        <p:nvPicPr>
          <p:cNvPr id="40964" name="Picture 4" descr="2D chemical structure of 27523-40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1905000" cy="1905000"/>
          </a:xfrm>
          <a:prstGeom prst="rect">
            <a:avLst/>
          </a:prstGeom>
          <a:noFill/>
        </p:spPr>
      </p:pic>
      <p:pic>
        <p:nvPicPr>
          <p:cNvPr id="40966" name="Picture 6" descr="2D chemical structure of 27220-47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05000"/>
            <a:ext cx="1905000" cy="1905000"/>
          </a:xfrm>
          <a:prstGeom prst="rect">
            <a:avLst/>
          </a:prstGeom>
          <a:noFill/>
        </p:spPr>
      </p:pic>
      <p:pic>
        <p:nvPicPr>
          <p:cNvPr id="40968" name="Picture 8" descr="2D chemical structure of 61318-90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905000"/>
            <a:ext cx="2133600" cy="2133600"/>
          </a:xfrm>
          <a:prstGeom prst="rect">
            <a:avLst/>
          </a:prstGeom>
          <a:noFill/>
        </p:spPr>
      </p:pic>
      <p:pic>
        <p:nvPicPr>
          <p:cNvPr id="40970" name="Picture 10" descr="2D chemical structure of 99592-32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0"/>
            <a:ext cx="1905000" cy="1905000"/>
          </a:xfrm>
          <a:prstGeom prst="rect">
            <a:avLst/>
          </a:prstGeom>
          <a:noFill/>
        </p:spPr>
      </p:pic>
      <p:pic>
        <p:nvPicPr>
          <p:cNvPr id="40972" name="Picture 12" descr="2D chemical structure of 64872-76-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419600"/>
            <a:ext cx="1905000" cy="1905000"/>
          </a:xfrm>
          <a:prstGeom prst="rect">
            <a:avLst/>
          </a:prstGeom>
          <a:noFill/>
        </p:spPr>
      </p:pic>
      <p:pic>
        <p:nvPicPr>
          <p:cNvPr id="40974" name="Picture 14" descr="2D chemical structure of 22916-47-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114800"/>
            <a:ext cx="19050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3810000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ketoconazole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810000"/>
            <a:ext cx="12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isoconazole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810000"/>
            <a:ext cx="12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sulconazole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3810000"/>
            <a:ext cx="11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econazole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6324600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sertaconazole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6324600"/>
            <a:ext cx="14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butoconazole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6324600"/>
            <a:ext cx="124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miconazole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" y="1219200"/>
            <a:ext cx="8559526" cy="41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More cell types</a:t>
            </a:r>
          </a:p>
          <a:p>
            <a:pPr lvl="1"/>
            <a:r>
              <a:rPr lang="en-US" dirty="0" smtClean="0"/>
              <a:t>MCF-7</a:t>
            </a:r>
          </a:p>
          <a:p>
            <a:pPr lvl="1"/>
            <a:r>
              <a:rPr lang="en-US" dirty="0" smtClean="0"/>
              <a:t>HepG2</a:t>
            </a:r>
          </a:p>
          <a:p>
            <a:pPr lvl="1"/>
            <a:r>
              <a:rPr lang="en-US" dirty="0" smtClean="0"/>
              <a:t>A549</a:t>
            </a:r>
          </a:p>
          <a:p>
            <a:pPr lvl="1"/>
            <a:r>
              <a:rPr lang="en-US" dirty="0" err="1" smtClean="0"/>
              <a:t>Keratinocytes</a:t>
            </a:r>
            <a:endParaRPr lang="en-US" dirty="0" smtClean="0"/>
          </a:p>
          <a:p>
            <a:pPr lvl="1"/>
            <a:r>
              <a:rPr lang="en-US" dirty="0" smtClean="0"/>
              <a:t>Renal epithelium</a:t>
            </a:r>
          </a:p>
          <a:p>
            <a:r>
              <a:rPr lang="en-US" dirty="0" smtClean="0"/>
              <a:t>More chemicals (108 in phase 2)</a:t>
            </a:r>
          </a:p>
          <a:p>
            <a:pPr lvl="1"/>
            <a:r>
              <a:rPr lang="en-US" dirty="0" smtClean="0"/>
              <a:t>More modes of action</a:t>
            </a:r>
          </a:p>
          <a:p>
            <a:pPr lvl="1"/>
            <a:r>
              <a:rPr lang="en-US" dirty="0" smtClean="0"/>
              <a:t>More analog pairs/ series</a:t>
            </a:r>
          </a:p>
          <a:p>
            <a:r>
              <a:rPr lang="en-US" dirty="0" smtClean="0"/>
              <a:t>More data analysis methods</a:t>
            </a:r>
          </a:p>
          <a:p>
            <a:pPr lvl="1"/>
            <a:r>
              <a:rPr lang="en-US" dirty="0" smtClean="0"/>
              <a:t>To optimize the ability to distinguish single MOA from multiple MOA (from non-specific responses)</a:t>
            </a:r>
          </a:p>
          <a:p>
            <a:pPr lvl="1"/>
            <a:r>
              <a:rPr lang="en-US" dirty="0" smtClean="0"/>
              <a:t>More focus on concentration-response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0574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Toxicology workflow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Cheminformatics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20574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PK</a:t>
            </a:r>
            <a:r>
              <a:rPr lang="en-US" dirty="0" smtClean="0">
                <a:solidFill>
                  <a:schemeClr val="bg1"/>
                </a:solidFill>
              </a:rPr>
              <a:t>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2057400"/>
            <a:ext cx="2209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7400" y="35052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Lab Methods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35052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Systems biology models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676400"/>
            <a:ext cx="13596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High quality </a:t>
            </a:r>
          </a:p>
          <a:p>
            <a:pPr algn="ctr"/>
            <a:r>
              <a:rPr lang="en-US" dirty="0" smtClean="0"/>
              <a:t>analogs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743200"/>
            <a:ext cx="116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data</a:t>
            </a:r>
          </a:p>
          <a:p>
            <a:pPr algn="ctr"/>
            <a:r>
              <a:rPr lang="en-US" dirty="0" smtClean="0"/>
              <a:t>needed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60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766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3810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0" y="2743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5257800" y="1295400"/>
            <a:ext cx="1600200" cy="685800"/>
            <a:chOff x="5257800" y="1295400"/>
            <a:chExt cx="1600200" cy="685800"/>
          </a:xfrm>
        </p:grpSpPr>
        <p:sp>
          <p:nvSpPr>
            <p:cNvPr id="19" name="Oval 18"/>
            <p:cNvSpPr/>
            <p:nvPr/>
          </p:nvSpPr>
          <p:spPr>
            <a:xfrm>
              <a:off x="5257800" y="1295400"/>
              <a:ext cx="1524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1295400"/>
              <a:ext cx="1043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exposure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553200" y="1828800"/>
              <a:ext cx="304800" cy="1524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7"/>
          <p:cNvSpPr txBox="1">
            <a:spLocks noChangeArrowheads="1"/>
          </p:cNvSpPr>
          <p:nvPr/>
        </p:nvSpPr>
        <p:spPr bwMode="auto">
          <a:xfrm>
            <a:off x="1905000" y="304800"/>
            <a:ext cx="5176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Estimating internal concentration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038600" y="3276600"/>
            <a:ext cx="1665288" cy="10334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lt1"/>
                </a:solidFill>
                <a:latin typeface="+mn-lt"/>
                <a:cs typeface="+mn-cs"/>
              </a:rPr>
              <a:t>PBPK</a:t>
            </a:r>
            <a:r>
              <a:rPr lang="en-US" sz="1600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lt1"/>
                </a:solidFill>
                <a:latin typeface="+mn-lt"/>
                <a:cs typeface="+mn-cs"/>
              </a:rPr>
              <a:t>model</a:t>
            </a:r>
            <a:endParaRPr lang="en-US" sz="16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28600" y="1371600"/>
            <a:ext cx="2289175" cy="8270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cs typeface="+mn-cs"/>
              </a:rPr>
              <a:t>Chemical 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cs typeface="+mn-cs"/>
              </a:rPr>
              <a:t>structure</a:t>
            </a:r>
            <a:endParaRPr lang="en-US" sz="16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3352800"/>
            <a:ext cx="2074862" cy="965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Phys-</a:t>
            </a:r>
            <a:r>
              <a:rPr lang="en-US" sz="1600" dirty="0" err="1"/>
              <a:t>chem</a:t>
            </a:r>
            <a:r>
              <a:rPr lang="en-US" sz="1600" dirty="0"/>
              <a:t> property prediction</a:t>
            </a:r>
            <a:endParaRPr lang="en-US" sz="1600" baseline="-25000" dirty="0"/>
          </a:p>
        </p:txBody>
      </p:sp>
      <p:sp>
        <p:nvSpPr>
          <p:cNvPr id="20" name="Rounded Rectangle 19"/>
          <p:cNvSpPr/>
          <p:nvPr/>
        </p:nvSpPr>
        <p:spPr>
          <a:xfrm>
            <a:off x="4267200" y="1905000"/>
            <a:ext cx="1924050" cy="9763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Physiological descriptors and their variability</a:t>
            </a:r>
            <a:endParaRPr lang="en-US" sz="1600" baseline="-25000" dirty="0"/>
          </a:p>
        </p:txBody>
      </p:sp>
      <p:cxnSp>
        <p:nvCxnSpPr>
          <p:cNvPr id="25" name="Straight Arrow Connector 24"/>
          <p:cNvCxnSpPr>
            <a:stCxn id="20" idx="2"/>
            <a:endCxn id="5" idx="0"/>
          </p:cNvCxnSpPr>
          <p:nvPr/>
        </p:nvCxnSpPr>
        <p:spPr>
          <a:xfrm flipH="1">
            <a:off x="4871244" y="2881313"/>
            <a:ext cx="357981" cy="3952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876800" y="5105400"/>
            <a:ext cx="1873250" cy="827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cs typeface="+mn-cs"/>
              </a:rPr>
              <a:t>Partition coefficients for different organs</a:t>
            </a:r>
          </a:p>
        </p:txBody>
      </p:sp>
      <p:cxnSp>
        <p:nvCxnSpPr>
          <p:cNvPr id="34" name="Straight Arrow Connector 33"/>
          <p:cNvCxnSpPr>
            <a:stCxn id="32" idx="0"/>
            <a:endCxn id="5" idx="2"/>
          </p:cNvCxnSpPr>
          <p:nvPr/>
        </p:nvCxnSpPr>
        <p:spPr>
          <a:xfrm flipH="1" flipV="1">
            <a:off x="4871244" y="4310062"/>
            <a:ext cx="942181" cy="79533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2286000" y="5105400"/>
            <a:ext cx="1676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cs typeface="+mn-cs"/>
              </a:rPr>
              <a:t>Metabolism, protein binding data</a:t>
            </a:r>
          </a:p>
        </p:txBody>
      </p:sp>
      <p:sp>
        <p:nvSpPr>
          <p:cNvPr id="37913" name="TextBox 49"/>
          <p:cNvSpPr txBox="1">
            <a:spLocks noChangeArrowheads="1"/>
          </p:cNvSpPr>
          <p:nvPr/>
        </p:nvSpPr>
        <p:spPr bwMode="auto">
          <a:xfrm>
            <a:off x="0" y="6096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hape 32"/>
          <p:cNvCxnSpPr>
            <a:stCxn id="14" idx="3"/>
            <a:endCxn id="15" idx="0"/>
          </p:cNvCxnSpPr>
          <p:nvPr/>
        </p:nvCxnSpPr>
        <p:spPr>
          <a:xfrm flipH="1">
            <a:off x="2409031" y="1785144"/>
            <a:ext cx="108744" cy="1567656"/>
          </a:xfrm>
          <a:prstGeom prst="bentConnector4">
            <a:avLst>
              <a:gd name="adj1" fmla="val -210218"/>
              <a:gd name="adj2" fmla="val 6319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248400" y="2895600"/>
            <a:ext cx="1905000" cy="1752600"/>
            <a:chOff x="4696" y="3216"/>
            <a:chExt cx="720" cy="684"/>
          </a:xfrm>
        </p:grpSpPr>
        <p:graphicFrame>
          <p:nvGraphicFramePr>
            <p:cNvPr id="37916" name="Object 41"/>
            <p:cNvGraphicFramePr>
              <a:graphicFrameLocks noChangeAspect="1"/>
            </p:cNvGraphicFramePr>
            <p:nvPr/>
          </p:nvGraphicFramePr>
          <p:xfrm>
            <a:off x="4696" y="3216"/>
            <a:ext cx="720" cy="684"/>
          </p:xfrm>
          <a:graphic>
            <a:graphicData uri="http://schemas.openxmlformats.org/presentationml/2006/ole">
              <p:oleObj spid="_x0000_s6146" name="Chart" r:id="rId3" imgW="1905238" imgH="1809726" progId="Excel.Sheet.8">
                <p:embed/>
              </p:oleObj>
            </a:graphicData>
          </a:graphic>
        </p:graphicFrame>
        <p:sp>
          <p:nvSpPr>
            <p:cNvPr id="37917" name="Freeform 45"/>
            <p:cNvSpPr>
              <a:spLocks/>
            </p:cNvSpPr>
            <p:nvPr/>
          </p:nvSpPr>
          <p:spPr bwMode="auto">
            <a:xfrm>
              <a:off x="4871" y="3307"/>
              <a:ext cx="506" cy="386"/>
            </a:xfrm>
            <a:custGeom>
              <a:avLst/>
              <a:gdLst>
                <a:gd name="T0" fmla="*/ 7 w 506"/>
                <a:gd name="T1" fmla="*/ 386 h 386"/>
                <a:gd name="T2" fmla="*/ 7 w 506"/>
                <a:gd name="T3" fmla="*/ 160 h 386"/>
                <a:gd name="T4" fmla="*/ 7 w 506"/>
                <a:gd name="T5" fmla="*/ 69 h 386"/>
                <a:gd name="T6" fmla="*/ 52 w 506"/>
                <a:gd name="T7" fmla="*/ 23 h 386"/>
                <a:gd name="T8" fmla="*/ 233 w 506"/>
                <a:gd name="T9" fmla="*/ 205 h 386"/>
                <a:gd name="T10" fmla="*/ 506 w 506"/>
                <a:gd name="T11" fmla="*/ 296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6"/>
                <a:gd name="T19" fmla="*/ 0 h 386"/>
                <a:gd name="T20" fmla="*/ 506 w 506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6" h="386">
                  <a:moveTo>
                    <a:pt x="7" y="386"/>
                  </a:moveTo>
                  <a:cubicBezTo>
                    <a:pt x="7" y="299"/>
                    <a:pt x="7" y="213"/>
                    <a:pt x="7" y="160"/>
                  </a:cubicBezTo>
                  <a:cubicBezTo>
                    <a:pt x="7" y="107"/>
                    <a:pt x="0" y="92"/>
                    <a:pt x="7" y="69"/>
                  </a:cubicBezTo>
                  <a:cubicBezTo>
                    <a:pt x="14" y="46"/>
                    <a:pt x="15" y="0"/>
                    <a:pt x="52" y="23"/>
                  </a:cubicBezTo>
                  <a:cubicBezTo>
                    <a:pt x="89" y="46"/>
                    <a:pt x="157" y="160"/>
                    <a:pt x="233" y="205"/>
                  </a:cubicBezTo>
                  <a:cubicBezTo>
                    <a:pt x="309" y="250"/>
                    <a:pt x="407" y="273"/>
                    <a:pt x="506" y="296"/>
                  </a:cubicBezTo>
                </a:path>
              </a:pathLst>
            </a:custGeom>
            <a:noFill/>
            <a:ln w="19050" cap="flat" cmpd="sng">
              <a:solidFill>
                <a:srgbClr val="036A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47" name="Straight Arrow Connector 46"/>
          <p:cNvCxnSpPr>
            <a:stCxn id="5" idx="3"/>
          </p:cNvCxnSpPr>
          <p:nvPr/>
        </p:nvCxnSpPr>
        <p:spPr>
          <a:xfrm>
            <a:off x="5703888" y="3794125"/>
            <a:ext cx="411162" cy="47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657600" y="4343400"/>
            <a:ext cx="4572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10400" y="2133600"/>
            <a:ext cx="15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literature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7239000" y="5334000"/>
            <a:ext cx="13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the lab</a:t>
            </a:r>
            <a:endParaRPr lang="en-US" i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429000" y="3886200"/>
            <a:ext cx="533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the computer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0" y="1524000"/>
          <a:ext cx="28956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895600" y="1524000"/>
          <a:ext cx="2971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867400" y="1524000"/>
          <a:ext cx="3048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8382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face leave on 2x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04800"/>
            <a:ext cx="24536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/>
          <p:nvPr/>
        </p:nvGraphicFramePr>
        <p:xfrm>
          <a:off x="228600" y="4114800"/>
          <a:ext cx="25908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3048000" y="4114800"/>
          <a:ext cx="2590800" cy="22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5867400" y="4114800"/>
          <a:ext cx="25908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Straight Connector 19"/>
          <p:cNvSpPr/>
          <p:nvPr/>
        </p:nvSpPr>
        <p:spPr>
          <a:xfrm flipV="1">
            <a:off x="6248400" y="4648200"/>
            <a:ext cx="19812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Straight Connector 20"/>
          <p:cNvSpPr/>
          <p:nvPr/>
        </p:nvSpPr>
        <p:spPr>
          <a:xfrm flipV="1">
            <a:off x="3429000" y="4648200"/>
            <a:ext cx="19812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relevant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REACh</a:t>
            </a:r>
            <a:r>
              <a:rPr lang="en-US" dirty="0" smtClean="0"/>
              <a:t>:  mandatory registration of chemicals in commerce in Europe</a:t>
            </a:r>
          </a:p>
          <a:p>
            <a:pPr lvl="2"/>
            <a:r>
              <a:rPr lang="en-US" dirty="0" smtClean="0"/>
              <a:t>Provides opportunity for read-across, if supported</a:t>
            </a:r>
          </a:p>
          <a:p>
            <a:r>
              <a:rPr lang="en-US" dirty="0" err="1" smtClean="0"/>
              <a:t>TSCA</a:t>
            </a:r>
            <a:r>
              <a:rPr lang="en-US" dirty="0" smtClean="0"/>
              <a:t>: regulates most chemicals in US</a:t>
            </a:r>
          </a:p>
          <a:p>
            <a:pPr lvl="2"/>
            <a:r>
              <a:rPr lang="en-US" dirty="0" smtClean="0"/>
              <a:t>Provides some flexibility in data streams</a:t>
            </a:r>
          </a:p>
          <a:p>
            <a:pPr lvl="2"/>
            <a:r>
              <a:rPr lang="en-US" dirty="0" smtClean="0"/>
              <a:t>A big criticism has been the difficulty in getting data for most of the 70K chemicals in commerce, and we have seen how </a:t>
            </a:r>
            <a:r>
              <a:rPr lang="en-US" dirty="0" err="1" smtClean="0"/>
              <a:t>ToxCast</a:t>
            </a:r>
            <a:r>
              <a:rPr lang="en-US" dirty="0" smtClean="0"/>
              <a:t> and </a:t>
            </a:r>
            <a:r>
              <a:rPr lang="en-US" dirty="0" err="1" smtClean="0"/>
              <a:t>ExpoCast</a:t>
            </a:r>
            <a:r>
              <a:rPr lang="en-US" dirty="0" smtClean="0"/>
              <a:t> can provide some help in prioritizing</a:t>
            </a:r>
          </a:p>
          <a:p>
            <a:r>
              <a:rPr lang="en-US" dirty="0" smtClean="0"/>
              <a:t>EU Cosmetics Directive: amended to prohibit animal testing after March 2013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methods are available that enable use of the entire toxicology literature to understand the toxicity of untested chemicals</a:t>
            </a:r>
          </a:p>
          <a:p>
            <a:r>
              <a:rPr lang="en-US" dirty="0" smtClean="0"/>
              <a:t>Methods to screen by MOA are available but we need to establish how many </a:t>
            </a:r>
            <a:r>
              <a:rPr lang="en-US" dirty="0" err="1" smtClean="0"/>
              <a:t>MOAs</a:t>
            </a:r>
            <a:r>
              <a:rPr lang="en-US" dirty="0" smtClean="0"/>
              <a:t> there are</a:t>
            </a:r>
          </a:p>
          <a:p>
            <a:r>
              <a:rPr lang="en-US" dirty="0" smtClean="0"/>
              <a:t>MOA-based screening needs to be connected to adverse outcome</a:t>
            </a:r>
          </a:p>
          <a:p>
            <a:pPr lvl="1"/>
            <a:r>
              <a:rPr lang="en-US" dirty="0" err="1" smtClean="0"/>
              <a:t>PK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Anchoring to analogs</a:t>
            </a:r>
          </a:p>
          <a:p>
            <a:pPr lvl="1"/>
            <a:r>
              <a:rPr lang="en-US" dirty="0" smtClean="0"/>
              <a:t>Systems biology models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Cheminformatics</a:t>
            </a:r>
            <a:endParaRPr lang="en-US" sz="2400" dirty="0"/>
          </a:p>
          <a:p>
            <a:pPr lvl="1"/>
            <a:r>
              <a:rPr lang="en-US" sz="2000" dirty="0"/>
              <a:t>Shengde Wu</a:t>
            </a:r>
          </a:p>
          <a:p>
            <a:pPr lvl="1"/>
            <a:r>
              <a:rPr lang="en-US" sz="2000" dirty="0"/>
              <a:t>Karen Blackburn</a:t>
            </a:r>
          </a:p>
          <a:p>
            <a:pPr lvl="1"/>
            <a:r>
              <a:rPr lang="en-US" sz="2000" dirty="0"/>
              <a:t>Jorge Naciff</a:t>
            </a:r>
          </a:p>
          <a:p>
            <a:pPr lvl="1"/>
            <a:r>
              <a:rPr lang="en-US" sz="2000" dirty="0"/>
              <a:t>Joan </a:t>
            </a:r>
            <a:r>
              <a:rPr lang="en-US" sz="2000" dirty="0" smtClean="0"/>
              <a:t>Fisher</a:t>
            </a:r>
          </a:p>
          <a:p>
            <a:pPr lvl="1"/>
            <a:r>
              <a:rPr lang="en-US" sz="2000" dirty="0" smtClean="0"/>
              <a:t>Cathy Lester</a:t>
            </a:r>
            <a:endParaRPr lang="en-US" sz="2000" dirty="0"/>
          </a:p>
          <a:p>
            <a:r>
              <a:rPr lang="en-US" sz="2400" dirty="0" err="1"/>
              <a:t>Toxicogenomics</a:t>
            </a:r>
            <a:endParaRPr lang="en-US" sz="2400" dirty="0"/>
          </a:p>
          <a:p>
            <a:pPr lvl="1"/>
            <a:r>
              <a:rPr lang="en-US" sz="2000" dirty="0"/>
              <a:t>Jorge Naciff</a:t>
            </a:r>
          </a:p>
          <a:p>
            <a:pPr lvl="1"/>
            <a:r>
              <a:rPr lang="en-US" sz="2000" dirty="0"/>
              <a:t>Yuching Shan </a:t>
            </a:r>
          </a:p>
          <a:p>
            <a:pPr lvl="1"/>
            <a:r>
              <a:rPr lang="en-US" sz="2000" dirty="0"/>
              <a:t>Xiaohong Wang</a:t>
            </a:r>
          </a:p>
          <a:p>
            <a:pPr lvl="1"/>
            <a:r>
              <a:rPr lang="en-US" sz="2000" dirty="0"/>
              <a:t>Jay Tiesman</a:t>
            </a:r>
          </a:p>
          <a:p>
            <a:pPr lvl="1"/>
            <a:r>
              <a:rPr lang="en-US" sz="2000" dirty="0"/>
              <a:t>Greg Carr</a:t>
            </a:r>
          </a:p>
          <a:p>
            <a:pPr lvl="1"/>
            <a:r>
              <a:rPr lang="en-US" sz="2000" dirty="0"/>
              <a:t>Nadira </a:t>
            </a:r>
            <a:r>
              <a:rPr lang="en-US" sz="2000" dirty="0" err="1"/>
              <a:t>deAbrew</a:t>
            </a:r>
            <a:endParaRPr lang="en-US" sz="2000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silico</a:t>
            </a:r>
            <a:r>
              <a:rPr lang="en-US" sz="2400" dirty="0" smtClean="0"/>
              <a:t> </a:t>
            </a:r>
            <a:r>
              <a:rPr lang="en-US" sz="2400" dirty="0" err="1" smtClean="0"/>
              <a:t>PBPK</a:t>
            </a:r>
            <a:endParaRPr lang="en-US" sz="2400" dirty="0" smtClean="0"/>
          </a:p>
          <a:p>
            <a:pPr lvl="1"/>
            <a:r>
              <a:rPr lang="en-US" sz="2000" dirty="0" smtClean="0"/>
              <a:t>Joanna Jaworska</a:t>
            </a:r>
          </a:p>
          <a:p>
            <a:pPr lvl="1"/>
            <a:r>
              <a:rPr lang="en-US" sz="2000" dirty="0" smtClean="0"/>
              <a:t>John Troutman</a:t>
            </a:r>
          </a:p>
          <a:p>
            <a:r>
              <a:rPr lang="en-US" sz="2400" dirty="0" smtClean="0"/>
              <a:t>External</a:t>
            </a:r>
            <a:endParaRPr lang="en-US" sz="2400" dirty="0"/>
          </a:p>
          <a:p>
            <a:pPr lvl="1"/>
            <a:r>
              <a:rPr lang="en-US" sz="2000" dirty="0"/>
              <a:t>Justin </a:t>
            </a:r>
            <a:r>
              <a:rPr lang="en-US" sz="2000" dirty="0" smtClean="0"/>
              <a:t>Lamb</a:t>
            </a:r>
          </a:p>
          <a:p>
            <a:pPr lvl="1"/>
            <a:r>
              <a:rPr lang="en-US" sz="2000" dirty="0" smtClean="0"/>
              <a:t>Willis Read-Button</a:t>
            </a:r>
            <a:endParaRPr lang="en-US" sz="2000" dirty="0"/>
          </a:p>
          <a:p>
            <a:pPr lvl="1"/>
            <a:r>
              <a:rPr lang="en-US" sz="2000" dirty="0"/>
              <a:t>Rusty Thomas </a:t>
            </a:r>
            <a:endParaRPr lang="en-US" sz="2000" dirty="0" smtClean="0"/>
          </a:p>
          <a:p>
            <a:pPr lvl="1"/>
            <a:r>
              <a:rPr lang="en-US" sz="2000" dirty="0" smtClean="0"/>
              <a:t>Barbara Wetmore</a:t>
            </a:r>
            <a:endParaRPr lang="en-US" sz="2000" dirty="0"/>
          </a:p>
          <a:p>
            <a:pPr lvl="1"/>
            <a:r>
              <a:rPr lang="en-US" sz="2000" dirty="0"/>
              <a:t>Ed Carney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</a:t>
            </a:r>
            <a:r>
              <a:rPr lang="en-US" dirty="0" smtClean="0"/>
              <a:t> read-across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read-across scenarios</a:t>
            </a:r>
          </a:p>
          <a:p>
            <a:r>
              <a:rPr lang="en-US" dirty="0" smtClean="0"/>
              <a:t>Based on two generic hypotheses</a:t>
            </a:r>
          </a:p>
          <a:p>
            <a:pPr lvl="1"/>
            <a:r>
              <a:rPr lang="en-US" dirty="0" smtClean="0"/>
              <a:t>Metabolism to a common intermediate</a:t>
            </a:r>
          </a:p>
          <a:p>
            <a:pPr lvl="1"/>
            <a:r>
              <a:rPr lang="en-US" dirty="0" smtClean="0"/>
              <a:t>Similar biological activity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Assessment: 21</a:t>
            </a:r>
            <a:r>
              <a:rPr lang="en-US" baseline="30000" dirty="0" smtClean="0"/>
              <a:t>st</a:t>
            </a:r>
            <a:r>
              <a:rPr lang="en-US" dirty="0" smtClean="0"/>
              <a:t> century 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2667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Predictive toxicology assays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9600" y="3352800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BPAC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4724400"/>
            <a:ext cx="1676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BPAD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3124200"/>
            <a:ext cx="990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4267200"/>
            <a:ext cx="990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2819400"/>
            <a:ext cx="24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-response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62600" y="3581400"/>
            <a:ext cx="2133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UFs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(Confidence adjust)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648200"/>
            <a:ext cx="137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variability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Assessment by Analogy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 Toxicity Data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19600" y="3352800"/>
            <a:ext cx="9144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BMD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4724400"/>
            <a:ext cx="1676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Acceptable Level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3124200"/>
            <a:ext cx="990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4267200"/>
            <a:ext cx="990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2819400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Dose-response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62600" y="3581400"/>
            <a:ext cx="2133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UFs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(Confidence adjust)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648200"/>
            <a:ext cx="137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variability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4876800"/>
            <a:ext cx="12192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Analog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19200" y="3657600"/>
            <a:ext cx="3810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3886200"/>
            <a:ext cx="2202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 similarity</a:t>
            </a:r>
          </a:p>
          <a:p>
            <a:r>
              <a:rPr lang="en-US" dirty="0" smtClean="0"/>
              <a:t>Common metabolism</a:t>
            </a:r>
          </a:p>
          <a:p>
            <a:r>
              <a:rPr lang="en-US" dirty="0" smtClean="0"/>
              <a:t>Common MOA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10000" y="4343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4572000"/>
            <a:ext cx="10493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PK</a:t>
            </a:r>
            <a:r>
              <a:rPr lang="en-US" dirty="0" smtClean="0">
                <a:solidFill>
                  <a:srgbClr val="FF0000"/>
                </a:solidFill>
              </a:rPr>
              <a:t> adjust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0574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Toxicology workflow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Cheminformatics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20574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PK</a:t>
            </a:r>
            <a:r>
              <a:rPr lang="en-US" dirty="0" smtClean="0">
                <a:solidFill>
                  <a:schemeClr val="bg1"/>
                </a:solidFill>
              </a:rPr>
              <a:t>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2057400"/>
            <a:ext cx="2209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57400" y="35052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Lab Methods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350520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Systems biology models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2362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676400"/>
            <a:ext cx="13596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High quality </a:t>
            </a:r>
          </a:p>
          <a:p>
            <a:pPr algn="ctr"/>
            <a:r>
              <a:rPr lang="en-US" dirty="0" smtClean="0"/>
              <a:t>analogs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743200"/>
            <a:ext cx="116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data</a:t>
            </a:r>
          </a:p>
          <a:p>
            <a:pPr algn="ctr"/>
            <a:r>
              <a:rPr lang="en-US" dirty="0" smtClean="0"/>
              <a:t>needed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60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76600" y="27432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3810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0" y="2743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5257800" y="1295400"/>
            <a:ext cx="1600200" cy="685800"/>
            <a:chOff x="5257800" y="1295400"/>
            <a:chExt cx="1600200" cy="685800"/>
          </a:xfrm>
        </p:grpSpPr>
        <p:sp>
          <p:nvSpPr>
            <p:cNvPr id="19" name="Oval 18"/>
            <p:cNvSpPr/>
            <p:nvPr/>
          </p:nvSpPr>
          <p:spPr>
            <a:xfrm>
              <a:off x="5257800" y="1295400"/>
              <a:ext cx="1524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1295400"/>
              <a:ext cx="1043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exposure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553200" y="1828800"/>
              <a:ext cx="304800" cy="1524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562261" y="685800"/>
          <a:ext cx="7832174" cy="5791200"/>
        </p:xfrm>
        <a:graphic>
          <a:graphicData uri="http://schemas.openxmlformats.org/presentationml/2006/ole">
            <p:oleObj spid="_x0000_s1026" name="CS ChemDraw Drawing" r:id="rId3" imgW="3806493" imgH="2814494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Sixty Years of Toxicology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ACToR</a:t>
            </a:r>
            <a:r>
              <a:rPr lang="en-US" dirty="0" smtClean="0"/>
              <a:t>: aggregator of data on over 500,000 chemicals, 1000 data sources</a:t>
            </a:r>
          </a:p>
          <a:p>
            <a:r>
              <a:rPr lang="en-US" dirty="0" smtClean="0"/>
              <a:t>Number of literature references by endpoint:</a:t>
            </a:r>
          </a:p>
          <a:p>
            <a:pPr lvl="1"/>
            <a:r>
              <a:rPr lang="en-US" dirty="0" smtClean="0"/>
              <a:t>Repeat-dose toxicity: 16,000</a:t>
            </a:r>
          </a:p>
          <a:p>
            <a:pPr lvl="1"/>
            <a:r>
              <a:rPr lang="en-US" dirty="0" smtClean="0"/>
              <a:t>Carcinogenicity: 15,000</a:t>
            </a:r>
          </a:p>
          <a:p>
            <a:pPr lvl="1"/>
            <a:r>
              <a:rPr lang="en-US" dirty="0" smtClean="0"/>
              <a:t>DART: 11,000</a:t>
            </a:r>
          </a:p>
          <a:p>
            <a:pPr lvl="1"/>
            <a:r>
              <a:rPr lang="en-US" dirty="0" smtClean="0"/>
              <a:t>Acute </a:t>
            </a:r>
            <a:r>
              <a:rPr lang="en-US" dirty="0" err="1" smtClean="0"/>
              <a:t>tox</a:t>
            </a:r>
            <a:r>
              <a:rPr lang="en-US" dirty="0" smtClean="0"/>
              <a:t>: 69,000</a:t>
            </a:r>
          </a:p>
          <a:p>
            <a:r>
              <a:rPr lang="en-US" dirty="0" smtClean="0"/>
              <a:t>Data are searchable by chemical structure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819</Words>
  <Application>Microsoft Office PowerPoint</Application>
  <PresentationFormat>On-screen Show (4:3)</PresentationFormat>
  <Paragraphs>264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CS ChemDraw Drawing</vt:lpstr>
      <vt:lpstr>Chart</vt:lpstr>
      <vt:lpstr>Approaches for the Chemical and Consumer Products Industries</vt:lpstr>
      <vt:lpstr>Many Laws and Regulations!</vt:lpstr>
      <vt:lpstr>A few relevant examples</vt:lpstr>
      <vt:lpstr>REACh read-across framework</vt:lpstr>
      <vt:lpstr>Risk Assessment: 21st century version</vt:lpstr>
      <vt:lpstr>Risk Assessment by Analogy </vt:lpstr>
      <vt:lpstr>Predictive Toxicology workflow</vt:lpstr>
      <vt:lpstr>Slide 8</vt:lpstr>
      <vt:lpstr>Sixty Years of Toxicology Data</vt:lpstr>
      <vt:lpstr>Output – Substructure Searching</vt:lpstr>
      <vt:lpstr>Suitable Analogs</vt:lpstr>
      <vt:lpstr>Possibly Suitable</vt:lpstr>
      <vt:lpstr>Unsuitable Analogs</vt:lpstr>
      <vt:lpstr>Organizing Data </vt:lpstr>
      <vt:lpstr>Expert system decision tree for repro/dev toxicity </vt:lpstr>
      <vt:lpstr>Putative MOA Grouping by Chemical Structure</vt:lpstr>
      <vt:lpstr>Outcome of chemistry assessment is hypothesis generation</vt:lpstr>
      <vt:lpstr>Predictive Toxicology workflow</vt:lpstr>
      <vt:lpstr>Two Close Structural Analogs</vt:lpstr>
      <vt:lpstr>Connectivity Mapping: High-throughput toxicogenomics</vt:lpstr>
      <vt:lpstr>MOAs to Interrogate with CMAP</vt:lpstr>
      <vt:lpstr>Cell Types</vt:lpstr>
      <vt:lpstr>Slide 23</vt:lpstr>
      <vt:lpstr>Ketoconazole analogs</vt:lpstr>
      <vt:lpstr>Slide 25</vt:lpstr>
      <vt:lpstr>Next steps</vt:lpstr>
      <vt:lpstr>Predictive Toxicology workflow</vt:lpstr>
      <vt:lpstr>Slide 28</vt:lpstr>
      <vt:lpstr>Slide 29</vt:lpstr>
      <vt:lpstr>Conclusions</vt:lpstr>
      <vt:lpstr>Acknowledgements</vt:lpstr>
    </vt:vector>
  </TitlesOfParts>
  <Company>Procter &amp; Gamble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for the Chemical and Consumer Products Industries</dc:title>
  <dc:creator>u6044</dc:creator>
  <cp:lastModifiedBy>Marcia Lawson</cp:lastModifiedBy>
  <cp:revision>2</cp:revision>
  <dcterms:created xsi:type="dcterms:W3CDTF">2015-11-13T13:22:59Z</dcterms:created>
  <dcterms:modified xsi:type="dcterms:W3CDTF">2015-12-01T15:28:12Z</dcterms:modified>
</cp:coreProperties>
</file>